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6"/>
  </p:notesMasterIdLst>
  <p:sldIdLst>
    <p:sldId id="256" r:id="rId2"/>
    <p:sldId id="302" r:id="rId3"/>
    <p:sldId id="257" r:id="rId4"/>
    <p:sldId id="258" r:id="rId5"/>
    <p:sldId id="259" r:id="rId6"/>
    <p:sldId id="262" r:id="rId7"/>
    <p:sldId id="263" r:id="rId8"/>
    <p:sldId id="301" r:id="rId9"/>
    <p:sldId id="260" r:id="rId10"/>
    <p:sldId id="275" r:id="rId11"/>
    <p:sldId id="261" r:id="rId12"/>
    <p:sldId id="264" r:id="rId13"/>
    <p:sldId id="266" r:id="rId14"/>
    <p:sldId id="276" r:id="rId15"/>
    <p:sldId id="277" r:id="rId16"/>
    <p:sldId id="278" r:id="rId17"/>
    <p:sldId id="279" r:id="rId18"/>
    <p:sldId id="280" r:id="rId19"/>
    <p:sldId id="281" r:id="rId20"/>
    <p:sldId id="282" r:id="rId21"/>
    <p:sldId id="283" r:id="rId22"/>
    <p:sldId id="284" r:id="rId23"/>
    <p:sldId id="285" r:id="rId24"/>
    <p:sldId id="286" r:id="rId25"/>
    <p:sldId id="287" r:id="rId26"/>
    <p:sldId id="288" r:id="rId27"/>
    <p:sldId id="289" r:id="rId28"/>
    <p:sldId id="290" r:id="rId29"/>
    <p:sldId id="291" r:id="rId30"/>
    <p:sldId id="292" r:id="rId31"/>
    <p:sldId id="293" r:id="rId32"/>
    <p:sldId id="294" r:id="rId33"/>
    <p:sldId id="295" r:id="rId34"/>
    <p:sldId id="296" r:id="rId35"/>
    <p:sldId id="304" r:id="rId36"/>
    <p:sldId id="297" r:id="rId37"/>
    <p:sldId id="298" r:id="rId38"/>
    <p:sldId id="299" r:id="rId39"/>
    <p:sldId id="265" r:id="rId40"/>
    <p:sldId id="300" r:id="rId41"/>
    <p:sldId id="267" r:id="rId42"/>
    <p:sldId id="268" r:id="rId43"/>
    <p:sldId id="303" r:id="rId44"/>
    <p:sldId id="269"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795F"/>
    <a:srgbClr val="44291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004" autoAdjust="0"/>
    <p:restoredTop sz="94660"/>
  </p:normalViewPr>
  <p:slideViewPr>
    <p:cSldViewPr snapToGrid="0">
      <p:cViewPr varScale="1">
        <p:scale>
          <a:sx n="86" d="100"/>
          <a:sy n="86" d="100"/>
        </p:scale>
        <p:origin x="374"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F2E7042-5421-48AD-BA48-943712EC1E96}"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IN"/>
        </a:p>
      </dgm:t>
    </dgm:pt>
    <dgm:pt modelId="{4DDDEFA6-FA13-4886-BBA5-0AB468703A3B}">
      <dgm:prSet phldrT="[Text]" custT="1"/>
      <dgm:spPr>
        <a:solidFill>
          <a:srgbClr val="C00000"/>
        </a:solidFill>
      </dgm:spPr>
      <dgm:t>
        <a:bodyPr/>
        <a:lstStyle/>
        <a:p>
          <a:r>
            <a:rPr lang="en-IN" sz="1600" dirty="0"/>
            <a:t>Netflix installs OCAs within IXPs in significant Netflix markets throughout the world. These OCAs are interconnected with mutually present ISPs via settlement free public or private peering.</a:t>
          </a:r>
        </a:p>
      </dgm:t>
    </dgm:pt>
    <dgm:pt modelId="{EC30B9EF-116C-4B42-A126-BBA442EABE34}" type="parTrans" cxnId="{DBE6441A-1835-42D7-A3AB-FD118333053B}">
      <dgm:prSet/>
      <dgm:spPr/>
      <dgm:t>
        <a:bodyPr/>
        <a:lstStyle/>
        <a:p>
          <a:endParaRPr lang="en-IN"/>
        </a:p>
      </dgm:t>
    </dgm:pt>
    <dgm:pt modelId="{AA1F3222-2A1F-4687-81C5-78C2409DD543}" type="sibTrans" cxnId="{DBE6441A-1835-42D7-A3AB-FD118333053B}">
      <dgm:prSet/>
      <dgm:spPr/>
      <dgm:t>
        <a:bodyPr/>
        <a:lstStyle/>
        <a:p>
          <a:endParaRPr lang="en-IN"/>
        </a:p>
      </dgm:t>
    </dgm:pt>
    <dgm:pt modelId="{7E1DFC08-1330-4673-B17B-5ED4D64B3DAA}" type="pres">
      <dgm:prSet presAssocID="{AF2E7042-5421-48AD-BA48-943712EC1E96}" presName="linear" presStyleCnt="0">
        <dgm:presLayoutVars>
          <dgm:animLvl val="lvl"/>
          <dgm:resizeHandles val="exact"/>
        </dgm:presLayoutVars>
      </dgm:prSet>
      <dgm:spPr/>
    </dgm:pt>
    <dgm:pt modelId="{3FB99798-DB56-44D1-808C-5647CFBE84A6}" type="pres">
      <dgm:prSet presAssocID="{4DDDEFA6-FA13-4886-BBA5-0AB468703A3B}" presName="parentText" presStyleLbl="node1" presStyleIdx="0" presStyleCnt="1" custScaleX="94859" custLinFactY="-42425" custLinFactNeighborX="-2951" custLinFactNeighborY="-100000">
        <dgm:presLayoutVars>
          <dgm:chMax val="0"/>
          <dgm:bulletEnabled val="1"/>
        </dgm:presLayoutVars>
      </dgm:prSet>
      <dgm:spPr/>
    </dgm:pt>
  </dgm:ptLst>
  <dgm:cxnLst>
    <dgm:cxn modelId="{DBE6441A-1835-42D7-A3AB-FD118333053B}" srcId="{AF2E7042-5421-48AD-BA48-943712EC1E96}" destId="{4DDDEFA6-FA13-4886-BBA5-0AB468703A3B}" srcOrd="0" destOrd="0" parTransId="{EC30B9EF-116C-4B42-A126-BBA442EABE34}" sibTransId="{AA1F3222-2A1F-4687-81C5-78C2409DD543}"/>
    <dgm:cxn modelId="{68EA9538-C831-4DF4-ADF6-789F619F1811}" type="presOf" srcId="{4DDDEFA6-FA13-4886-BBA5-0AB468703A3B}" destId="{3FB99798-DB56-44D1-808C-5647CFBE84A6}" srcOrd="0" destOrd="0" presId="urn:microsoft.com/office/officeart/2005/8/layout/vList2"/>
    <dgm:cxn modelId="{93893A9A-FDC4-4B0B-9D72-EBA0BD551936}" type="presOf" srcId="{AF2E7042-5421-48AD-BA48-943712EC1E96}" destId="{7E1DFC08-1330-4673-B17B-5ED4D64B3DAA}" srcOrd="0" destOrd="0" presId="urn:microsoft.com/office/officeart/2005/8/layout/vList2"/>
    <dgm:cxn modelId="{D6755F25-5FFA-48CE-A65C-344BCF883CBA}" type="presParOf" srcId="{7E1DFC08-1330-4673-B17B-5ED4D64B3DAA}" destId="{3FB99798-DB56-44D1-808C-5647CFBE84A6}" srcOrd="0" destOrd="0" presId="urn:microsoft.com/office/officeart/2005/8/layout/vList2"/>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2A7C315-051C-4454-BC26-A5CF6D9B8984}"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IN"/>
        </a:p>
      </dgm:t>
    </dgm:pt>
    <dgm:pt modelId="{D43CFF55-B899-42F7-81B2-E22249A32531}">
      <dgm:prSet phldrT="[Text]" custT="1"/>
      <dgm:spPr>
        <a:solidFill>
          <a:srgbClr val="C00000"/>
        </a:solidFill>
      </dgm:spPr>
      <dgm:t>
        <a:bodyPr/>
        <a:lstStyle/>
        <a:p>
          <a:r>
            <a:rPr lang="en-US" sz="1600" b="0" i="0" dirty="0"/>
            <a:t>Netflix provides OCAs free of charge to qualifying ISPs. These OCAs are deployed directly inside ISP networks. ISPs are provided power, space, and connectivity. ISPs directly control which of their customers are routed to their embedded OCAs.</a:t>
          </a:r>
          <a:endParaRPr lang="en-IN" sz="1600" dirty="0"/>
        </a:p>
      </dgm:t>
    </dgm:pt>
    <dgm:pt modelId="{2C5A2E38-7F03-4CEC-AA0E-5171BE482E71}" type="parTrans" cxnId="{87F58998-B978-4401-8620-DB22D387DF77}">
      <dgm:prSet/>
      <dgm:spPr/>
      <dgm:t>
        <a:bodyPr/>
        <a:lstStyle/>
        <a:p>
          <a:endParaRPr lang="en-IN"/>
        </a:p>
      </dgm:t>
    </dgm:pt>
    <dgm:pt modelId="{26A2147D-6635-460C-A35C-C4E7EB50FD9A}" type="sibTrans" cxnId="{87F58998-B978-4401-8620-DB22D387DF77}">
      <dgm:prSet/>
      <dgm:spPr/>
      <dgm:t>
        <a:bodyPr/>
        <a:lstStyle/>
        <a:p>
          <a:endParaRPr lang="en-IN"/>
        </a:p>
      </dgm:t>
    </dgm:pt>
    <dgm:pt modelId="{C9BAF27F-A8AE-4D61-A545-14C84FEB12FB}" type="pres">
      <dgm:prSet presAssocID="{B2A7C315-051C-4454-BC26-A5CF6D9B8984}" presName="linear" presStyleCnt="0">
        <dgm:presLayoutVars>
          <dgm:animLvl val="lvl"/>
          <dgm:resizeHandles val="exact"/>
        </dgm:presLayoutVars>
      </dgm:prSet>
      <dgm:spPr/>
    </dgm:pt>
    <dgm:pt modelId="{44645747-0E2A-43AF-BD3A-BF69BEB13543}" type="pres">
      <dgm:prSet presAssocID="{D43CFF55-B899-42F7-81B2-E22249A32531}" presName="parentText" presStyleLbl="node1" presStyleIdx="0" presStyleCnt="1" custLinFactY="-81079" custLinFactNeighborX="-448" custLinFactNeighborY="-100000">
        <dgm:presLayoutVars>
          <dgm:chMax val="0"/>
          <dgm:bulletEnabled val="1"/>
        </dgm:presLayoutVars>
      </dgm:prSet>
      <dgm:spPr/>
    </dgm:pt>
  </dgm:ptLst>
  <dgm:cxnLst>
    <dgm:cxn modelId="{87F58998-B978-4401-8620-DB22D387DF77}" srcId="{B2A7C315-051C-4454-BC26-A5CF6D9B8984}" destId="{D43CFF55-B899-42F7-81B2-E22249A32531}" srcOrd="0" destOrd="0" parTransId="{2C5A2E38-7F03-4CEC-AA0E-5171BE482E71}" sibTransId="{26A2147D-6635-460C-A35C-C4E7EB50FD9A}"/>
    <dgm:cxn modelId="{A3D8B2BA-8827-4B1C-A3FB-3DC3E4F63D68}" type="presOf" srcId="{B2A7C315-051C-4454-BC26-A5CF6D9B8984}" destId="{C9BAF27F-A8AE-4D61-A545-14C84FEB12FB}" srcOrd="0" destOrd="0" presId="urn:microsoft.com/office/officeart/2005/8/layout/vList2"/>
    <dgm:cxn modelId="{F01DA3C8-606F-43EB-AED9-E1E6F0F91CC6}" type="presOf" srcId="{D43CFF55-B899-42F7-81B2-E22249A32531}" destId="{44645747-0E2A-43AF-BD3A-BF69BEB13543}" srcOrd="0" destOrd="0" presId="urn:microsoft.com/office/officeart/2005/8/layout/vList2"/>
    <dgm:cxn modelId="{2C0A9A2E-19E5-4639-862F-3466A4527946}" type="presParOf" srcId="{C9BAF27F-A8AE-4D61-A545-14C84FEB12FB}" destId="{44645747-0E2A-43AF-BD3A-BF69BEB13543}" srcOrd="0" destOrd="0" presId="urn:microsoft.com/office/officeart/2005/8/layout/vList2"/>
  </dgm:cxnLst>
  <dgm:bg/>
  <dgm:whole/>
  <dgm:extLst>
    <a:ext uri="http://schemas.microsoft.com/office/drawing/2008/diagram">
      <dsp:dataModelExt xmlns:dsp="http://schemas.microsoft.com/office/drawing/2008/diagram" relId="rId1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D95C8FE-42EC-47A2-BE37-916544F86DC1}" type="doc">
      <dgm:prSet loTypeId="urn:microsoft.com/office/officeart/2005/8/layout/pyramid2" loCatId="pyramid" qsTypeId="urn:microsoft.com/office/officeart/2005/8/quickstyle/simple1" qsCatId="simple" csTypeId="urn:microsoft.com/office/officeart/2005/8/colors/accent1_2" csCatId="accent1" phldr="1"/>
      <dgm:spPr/>
      <dgm:t>
        <a:bodyPr/>
        <a:lstStyle/>
        <a:p>
          <a:endParaRPr lang="en-IN"/>
        </a:p>
      </dgm:t>
    </dgm:pt>
    <dgm:pt modelId="{BAA56725-8294-4DF8-B353-8342B7079355}">
      <dgm:prSet custT="1"/>
      <dgm:spPr/>
      <dgm:t>
        <a:bodyPr/>
        <a:lstStyle/>
        <a:p>
          <a:r>
            <a:rPr lang="en-IN" sz="1600" b="0" i="0" dirty="0"/>
            <a:t>OCAs are directed-cache appliances.</a:t>
          </a:r>
          <a:endParaRPr lang="en-IN" sz="1600" dirty="0"/>
        </a:p>
      </dgm:t>
    </dgm:pt>
    <dgm:pt modelId="{BB103862-A451-4923-BD7B-2CFBBB67A46F}" type="parTrans" cxnId="{94685D8C-3C0F-4101-9819-B2B3D8AB1036}">
      <dgm:prSet/>
      <dgm:spPr/>
      <dgm:t>
        <a:bodyPr/>
        <a:lstStyle/>
        <a:p>
          <a:endParaRPr lang="en-IN"/>
        </a:p>
      </dgm:t>
    </dgm:pt>
    <dgm:pt modelId="{8FC92D66-3DA5-45C1-939A-AB200ACF43F0}" type="sibTrans" cxnId="{94685D8C-3C0F-4101-9819-B2B3D8AB1036}">
      <dgm:prSet/>
      <dgm:spPr/>
      <dgm:t>
        <a:bodyPr/>
        <a:lstStyle/>
        <a:p>
          <a:endParaRPr lang="en-IN"/>
        </a:p>
      </dgm:t>
    </dgm:pt>
    <dgm:pt modelId="{DB643A8E-ECF4-4C42-81A2-68260D523AF6}">
      <dgm:prSet custT="1"/>
      <dgm:spPr/>
      <dgm:t>
        <a:bodyPr/>
        <a:lstStyle/>
        <a:p>
          <a:r>
            <a:rPr lang="en-US" sz="1600" dirty="0"/>
            <a:t>S</a:t>
          </a:r>
          <a:r>
            <a:rPr lang="en-US" sz="1600" b="0" i="0" dirty="0"/>
            <a:t>erves clients at IP addresses that are advertised to the OCA via a BGP session =&gt; ISP partner has full control over the networks that the appliances will serve.</a:t>
          </a:r>
          <a:endParaRPr lang="en-IN" sz="1600" dirty="0"/>
        </a:p>
      </dgm:t>
    </dgm:pt>
    <dgm:pt modelId="{E3CBA69E-A442-4D08-A97F-F30D9D5A76C4}" type="parTrans" cxnId="{704C6933-64A6-44F5-B9DF-4D4127B6107F}">
      <dgm:prSet/>
      <dgm:spPr/>
      <dgm:t>
        <a:bodyPr/>
        <a:lstStyle/>
        <a:p>
          <a:endParaRPr lang="en-IN"/>
        </a:p>
      </dgm:t>
    </dgm:pt>
    <dgm:pt modelId="{CE6B704F-D3A7-49F6-BF25-10D666FF2951}" type="sibTrans" cxnId="{704C6933-64A6-44F5-B9DF-4D4127B6107F}">
      <dgm:prSet/>
      <dgm:spPr/>
      <dgm:t>
        <a:bodyPr/>
        <a:lstStyle/>
        <a:p>
          <a:endParaRPr lang="en-IN"/>
        </a:p>
      </dgm:t>
    </dgm:pt>
    <dgm:pt modelId="{0DF55BB6-C776-4E9D-A912-43B9A6FDFACB}">
      <dgm:prSet custT="1"/>
      <dgm:spPr/>
      <dgm:t>
        <a:bodyPr/>
        <a:lstStyle/>
        <a:p>
          <a:r>
            <a:rPr lang="en-US" sz="1600" dirty="0"/>
            <a:t>T</a:t>
          </a:r>
          <a:r>
            <a:rPr lang="en-US" sz="1600" b="0" i="0" dirty="0"/>
            <a:t>he client request is directed to the closest Netflix content site via peering or transit , if  content is not contained on OCA.</a:t>
          </a:r>
          <a:endParaRPr lang="en-IN" sz="1600" dirty="0"/>
        </a:p>
      </dgm:t>
    </dgm:pt>
    <dgm:pt modelId="{28A47313-5202-47F4-B7EF-DEE04307FD03}" type="parTrans" cxnId="{D78F268D-87A5-465B-87BC-221271C423D2}">
      <dgm:prSet/>
      <dgm:spPr/>
      <dgm:t>
        <a:bodyPr/>
        <a:lstStyle/>
        <a:p>
          <a:endParaRPr lang="en-IN"/>
        </a:p>
      </dgm:t>
    </dgm:pt>
    <dgm:pt modelId="{77496D40-FAC6-4E86-A638-F5D0BB2F50C6}" type="sibTrans" cxnId="{D78F268D-87A5-465B-87BC-221271C423D2}">
      <dgm:prSet/>
      <dgm:spPr/>
      <dgm:t>
        <a:bodyPr/>
        <a:lstStyle/>
        <a:p>
          <a:endParaRPr lang="en-IN"/>
        </a:p>
      </dgm:t>
    </dgm:pt>
    <dgm:pt modelId="{055D9A88-8187-439C-B5E0-914228F9BA11}">
      <dgm:prSet custT="1"/>
      <dgm:spPr/>
      <dgm:t>
        <a:bodyPr/>
        <a:lstStyle/>
        <a:p>
          <a:r>
            <a:rPr lang="en-US" sz="1600" b="0" i="0" dirty="0"/>
            <a:t>Netflix steers clients to our OCAs based on an ISP’s BGP advertisements, coupled with the routing and steering algorithms in the Open Connect control plane.</a:t>
          </a:r>
          <a:endParaRPr lang="en-IN" sz="1600" dirty="0"/>
        </a:p>
      </dgm:t>
    </dgm:pt>
    <dgm:pt modelId="{936AF5AD-9744-461E-8DF3-60362074454A}" type="parTrans" cxnId="{7846D535-DD6D-4AFC-93FA-E4FBF8C94FE8}">
      <dgm:prSet/>
      <dgm:spPr/>
      <dgm:t>
        <a:bodyPr/>
        <a:lstStyle/>
        <a:p>
          <a:endParaRPr lang="en-IN"/>
        </a:p>
      </dgm:t>
    </dgm:pt>
    <dgm:pt modelId="{02F7B20D-AA88-4040-B5A1-770FCC827918}" type="sibTrans" cxnId="{7846D535-DD6D-4AFC-93FA-E4FBF8C94FE8}">
      <dgm:prSet/>
      <dgm:spPr/>
      <dgm:t>
        <a:bodyPr/>
        <a:lstStyle/>
        <a:p>
          <a:endParaRPr lang="en-IN"/>
        </a:p>
      </dgm:t>
    </dgm:pt>
    <dgm:pt modelId="{591ED41F-8CD1-4150-B8F4-E2589FFBBCB2}">
      <dgm:prSet custT="1"/>
      <dgm:spPr/>
      <dgm:t>
        <a:bodyPr/>
        <a:lstStyle/>
        <a:p>
          <a:r>
            <a:rPr lang="en-US" sz="1600" b="0" i="0" dirty="0"/>
            <a:t>The control plane steers requests from end-user clients to the best available appliance.</a:t>
          </a:r>
          <a:endParaRPr lang="en-IN" sz="1600" dirty="0"/>
        </a:p>
      </dgm:t>
    </dgm:pt>
    <dgm:pt modelId="{D7F3D4DD-8FDF-4668-BF68-C68E9A1DBFCF}" type="parTrans" cxnId="{B6F58C53-47CF-46DD-8DBD-DEBB51ED77D9}">
      <dgm:prSet/>
      <dgm:spPr/>
      <dgm:t>
        <a:bodyPr/>
        <a:lstStyle/>
        <a:p>
          <a:endParaRPr lang="en-IN"/>
        </a:p>
      </dgm:t>
    </dgm:pt>
    <dgm:pt modelId="{38F86DDD-246F-4A01-8B7F-047F2F8C7D15}" type="sibTrans" cxnId="{B6F58C53-47CF-46DD-8DBD-DEBB51ED77D9}">
      <dgm:prSet/>
      <dgm:spPr/>
      <dgm:t>
        <a:bodyPr/>
        <a:lstStyle/>
        <a:p>
          <a:endParaRPr lang="en-IN"/>
        </a:p>
      </dgm:t>
    </dgm:pt>
    <dgm:pt modelId="{BF63F87F-C9F9-4F32-8CB4-A905F59AAA15}" type="pres">
      <dgm:prSet presAssocID="{CD95C8FE-42EC-47A2-BE37-916544F86DC1}" presName="compositeShape" presStyleCnt="0">
        <dgm:presLayoutVars>
          <dgm:dir/>
          <dgm:resizeHandles/>
        </dgm:presLayoutVars>
      </dgm:prSet>
      <dgm:spPr/>
    </dgm:pt>
    <dgm:pt modelId="{9001045A-C673-4639-88C3-8ABF43421C2D}" type="pres">
      <dgm:prSet presAssocID="{CD95C8FE-42EC-47A2-BE37-916544F86DC1}" presName="pyramid" presStyleLbl="node1" presStyleIdx="0" presStyleCnt="1"/>
      <dgm:spPr>
        <a:solidFill>
          <a:srgbClr val="C00000"/>
        </a:solidFill>
        <a:ln>
          <a:solidFill>
            <a:schemeClr val="bg1"/>
          </a:solidFill>
        </a:ln>
      </dgm:spPr>
    </dgm:pt>
    <dgm:pt modelId="{62363001-B060-4F16-BCF2-4D877DFF8664}" type="pres">
      <dgm:prSet presAssocID="{CD95C8FE-42EC-47A2-BE37-916544F86DC1}" presName="theList" presStyleCnt="0"/>
      <dgm:spPr/>
    </dgm:pt>
    <dgm:pt modelId="{1C025CCF-5B29-47FC-9DC2-1E81D21066F8}" type="pres">
      <dgm:prSet presAssocID="{BAA56725-8294-4DF8-B353-8342B7079355}" presName="aNode" presStyleLbl="fgAcc1" presStyleIdx="0" presStyleCnt="5" custScaleY="316371">
        <dgm:presLayoutVars>
          <dgm:bulletEnabled val="1"/>
        </dgm:presLayoutVars>
      </dgm:prSet>
      <dgm:spPr/>
    </dgm:pt>
    <dgm:pt modelId="{3DE7D827-5974-4547-A0AF-1BFE153A72E1}" type="pres">
      <dgm:prSet presAssocID="{BAA56725-8294-4DF8-B353-8342B7079355}" presName="aSpace" presStyleCnt="0"/>
      <dgm:spPr/>
    </dgm:pt>
    <dgm:pt modelId="{187D48C2-0A92-4268-9DCF-56656C860637}" type="pres">
      <dgm:prSet presAssocID="{DB643A8E-ECF4-4C42-81A2-68260D523AF6}" presName="aNode" presStyleLbl="fgAcc1" presStyleIdx="1" presStyleCnt="5" custScaleY="840098" custLinFactX="-2330" custLinFactNeighborX="-100000" custLinFactNeighborY="7281">
        <dgm:presLayoutVars>
          <dgm:bulletEnabled val="1"/>
        </dgm:presLayoutVars>
      </dgm:prSet>
      <dgm:spPr/>
    </dgm:pt>
    <dgm:pt modelId="{0F02E36C-32DE-49E6-9B2E-5990E5FE1BBF}" type="pres">
      <dgm:prSet presAssocID="{DB643A8E-ECF4-4C42-81A2-68260D523AF6}" presName="aSpace" presStyleCnt="0"/>
      <dgm:spPr/>
    </dgm:pt>
    <dgm:pt modelId="{ACF35E56-7245-4B22-89B5-308B21377332}" type="pres">
      <dgm:prSet presAssocID="{0DF55BB6-C776-4E9D-A912-43B9A6FDFACB}" presName="aNode" presStyleLbl="fgAcc1" presStyleIdx="2" presStyleCnt="5" custScaleY="762131" custLinFactY="115431" custLinFactNeighborX="4212" custLinFactNeighborY="200000">
        <dgm:presLayoutVars>
          <dgm:bulletEnabled val="1"/>
        </dgm:presLayoutVars>
      </dgm:prSet>
      <dgm:spPr/>
    </dgm:pt>
    <dgm:pt modelId="{A1D50510-59A2-4A75-BD86-E3FF52FA2363}" type="pres">
      <dgm:prSet presAssocID="{0DF55BB6-C776-4E9D-A912-43B9A6FDFACB}" presName="aSpace" presStyleCnt="0"/>
      <dgm:spPr/>
    </dgm:pt>
    <dgm:pt modelId="{72C708DB-0C67-43EB-B4EC-BD22F3DBEC1E}" type="pres">
      <dgm:prSet presAssocID="{055D9A88-8187-439C-B5E0-914228F9BA11}" presName="aNode" presStyleLbl="fgAcc1" presStyleIdx="3" presStyleCnt="5" custScaleY="868353" custLinFactX="-33392" custLinFactY="106195" custLinFactNeighborX="-100000" custLinFactNeighborY="200000">
        <dgm:presLayoutVars>
          <dgm:bulletEnabled val="1"/>
        </dgm:presLayoutVars>
      </dgm:prSet>
      <dgm:spPr/>
    </dgm:pt>
    <dgm:pt modelId="{85B86A60-8B12-4609-AC76-4AAD5A611E0D}" type="pres">
      <dgm:prSet presAssocID="{055D9A88-8187-439C-B5E0-914228F9BA11}" presName="aSpace" presStyleCnt="0"/>
      <dgm:spPr/>
    </dgm:pt>
    <dgm:pt modelId="{CFE4DA75-A736-4780-B787-32DBDCEA730B}" type="pres">
      <dgm:prSet presAssocID="{591ED41F-8CD1-4150-B8F4-E2589FFBBCB2}" presName="aNode" presStyleLbl="fgAcc1" presStyleIdx="4" presStyleCnt="5" custScaleY="536490" custLinFactY="81279" custLinFactNeighborX="29447" custLinFactNeighborY="100000">
        <dgm:presLayoutVars>
          <dgm:bulletEnabled val="1"/>
        </dgm:presLayoutVars>
      </dgm:prSet>
      <dgm:spPr/>
    </dgm:pt>
    <dgm:pt modelId="{EEB26BFE-DF08-487E-B8F5-1523A9D31463}" type="pres">
      <dgm:prSet presAssocID="{591ED41F-8CD1-4150-B8F4-E2589FFBBCB2}" presName="aSpace" presStyleCnt="0"/>
      <dgm:spPr/>
    </dgm:pt>
  </dgm:ptLst>
  <dgm:cxnLst>
    <dgm:cxn modelId="{704C6933-64A6-44F5-B9DF-4D4127B6107F}" srcId="{CD95C8FE-42EC-47A2-BE37-916544F86DC1}" destId="{DB643A8E-ECF4-4C42-81A2-68260D523AF6}" srcOrd="1" destOrd="0" parTransId="{E3CBA69E-A442-4D08-A97F-F30D9D5A76C4}" sibTransId="{CE6B704F-D3A7-49F6-BF25-10D666FF2951}"/>
    <dgm:cxn modelId="{7846D535-DD6D-4AFC-93FA-E4FBF8C94FE8}" srcId="{CD95C8FE-42EC-47A2-BE37-916544F86DC1}" destId="{055D9A88-8187-439C-B5E0-914228F9BA11}" srcOrd="3" destOrd="0" parTransId="{936AF5AD-9744-461E-8DF3-60362074454A}" sibTransId="{02F7B20D-AA88-4040-B5A1-770FCC827918}"/>
    <dgm:cxn modelId="{6098754E-5102-415F-B4AF-5EE9B34D944B}" type="presOf" srcId="{CD95C8FE-42EC-47A2-BE37-916544F86DC1}" destId="{BF63F87F-C9F9-4F32-8CB4-A905F59AAA15}" srcOrd="0" destOrd="0" presId="urn:microsoft.com/office/officeart/2005/8/layout/pyramid2"/>
    <dgm:cxn modelId="{B6F58C53-47CF-46DD-8DBD-DEBB51ED77D9}" srcId="{CD95C8FE-42EC-47A2-BE37-916544F86DC1}" destId="{591ED41F-8CD1-4150-B8F4-E2589FFBBCB2}" srcOrd="4" destOrd="0" parTransId="{D7F3D4DD-8FDF-4668-BF68-C68E9A1DBFCF}" sibTransId="{38F86DDD-246F-4A01-8B7F-047F2F8C7D15}"/>
    <dgm:cxn modelId="{7EFA6854-5496-4373-888B-C0F49E0E72D2}" type="presOf" srcId="{0DF55BB6-C776-4E9D-A912-43B9A6FDFACB}" destId="{ACF35E56-7245-4B22-89B5-308B21377332}" srcOrd="0" destOrd="0" presId="urn:microsoft.com/office/officeart/2005/8/layout/pyramid2"/>
    <dgm:cxn modelId="{94685D8C-3C0F-4101-9819-B2B3D8AB1036}" srcId="{CD95C8FE-42EC-47A2-BE37-916544F86DC1}" destId="{BAA56725-8294-4DF8-B353-8342B7079355}" srcOrd="0" destOrd="0" parTransId="{BB103862-A451-4923-BD7B-2CFBBB67A46F}" sibTransId="{8FC92D66-3DA5-45C1-939A-AB200ACF43F0}"/>
    <dgm:cxn modelId="{D78F268D-87A5-465B-87BC-221271C423D2}" srcId="{CD95C8FE-42EC-47A2-BE37-916544F86DC1}" destId="{0DF55BB6-C776-4E9D-A912-43B9A6FDFACB}" srcOrd="2" destOrd="0" parTransId="{28A47313-5202-47F4-B7EF-DEE04307FD03}" sibTransId="{77496D40-FAC6-4E86-A638-F5D0BB2F50C6}"/>
    <dgm:cxn modelId="{29B21D90-112D-430F-AA59-203660647A5E}" type="presOf" srcId="{055D9A88-8187-439C-B5E0-914228F9BA11}" destId="{72C708DB-0C67-43EB-B4EC-BD22F3DBEC1E}" srcOrd="0" destOrd="0" presId="urn:microsoft.com/office/officeart/2005/8/layout/pyramid2"/>
    <dgm:cxn modelId="{FF4B23DA-1B00-402B-96FA-21CEDB2D56AC}" type="presOf" srcId="{591ED41F-8CD1-4150-B8F4-E2589FFBBCB2}" destId="{CFE4DA75-A736-4780-B787-32DBDCEA730B}" srcOrd="0" destOrd="0" presId="urn:microsoft.com/office/officeart/2005/8/layout/pyramid2"/>
    <dgm:cxn modelId="{D6C75CE9-A0BB-409C-93CE-49C9ACE39A0E}" type="presOf" srcId="{BAA56725-8294-4DF8-B353-8342B7079355}" destId="{1C025CCF-5B29-47FC-9DC2-1E81D21066F8}" srcOrd="0" destOrd="0" presId="urn:microsoft.com/office/officeart/2005/8/layout/pyramid2"/>
    <dgm:cxn modelId="{10AAD6F3-6F98-4E59-9D5B-FA631C1A496E}" type="presOf" srcId="{DB643A8E-ECF4-4C42-81A2-68260D523AF6}" destId="{187D48C2-0A92-4268-9DCF-56656C860637}" srcOrd="0" destOrd="0" presId="urn:microsoft.com/office/officeart/2005/8/layout/pyramid2"/>
    <dgm:cxn modelId="{8C3AA2AC-E639-46F2-994B-B904EDCD7927}" type="presParOf" srcId="{BF63F87F-C9F9-4F32-8CB4-A905F59AAA15}" destId="{9001045A-C673-4639-88C3-8ABF43421C2D}" srcOrd="0" destOrd="0" presId="urn:microsoft.com/office/officeart/2005/8/layout/pyramid2"/>
    <dgm:cxn modelId="{86ABDF44-F11A-4E09-A8C8-D3FA80413601}" type="presParOf" srcId="{BF63F87F-C9F9-4F32-8CB4-A905F59AAA15}" destId="{62363001-B060-4F16-BCF2-4D877DFF8664}" srcOrd="1" destOrd="0" presId="urn:microsoft.com/office/officeart/2005/8/layout/pyramid2"/>
    <dgm:cxn modelId="{6348A8FE-1DDD-4474-BDF8-C4F217BA3A12}" type="presParOf" srcId="{62363001-B060-4F16-BCF2-4D877DFF8664}" destId="{1C025CCF-5B29-47FC-9DC2-1E81D21066F8}" srcOrd="0" destOrd="0" presId="urn:microsoft.com/office/officeart/2005/8/layout/pyramid2"/>
    <dgm:cxn modelId="{24F23A6A-8650-4CB7-BBD3-63568DAB123F}" type="presParOf" srcId="{62363001-B060-4F16-BCF2-4D877DFF8664}" destId="{3DE7D827-5974-4547-A0AF-1BFE153A72E1}" srcOrd="1" destOrd="0" presId="urn:microsoft.com/office/officeart/2005/8/layout/pyramid2"/>
    <dgm:cxn modelId="{78F535D7-1E4B-4008-B10A-75545A7556F0}" type="presParOf" srcId="{62363001-B060-4F16-BCF2-4D877DFF8664}" destId="{187D48C2-0A92-4268-9DCF-56656C860637}" srcOrd="2" destOrd="0" presId="urn:microsoft.com/office/officeart/2005/8/layout/pyramid2"/>
    <dgm:cxn modelId="{FB2152F6-4B59-411F-97C4-AF2CF423DE5A}" type="presParOf" srcId="{62363001-B060-4F16-BCF2-4D877DFF8664}" destId="{0F02E36C-32DE-49E6-9B2E-5990E5FE1BBF}" srcOrd="3" destOrd="0" presId="urn:microsoft.com/office/officeart/2005/8/layout/pyramid2"/>
    <dgm:cxn modelId="{9C7AAF6F-5B6C-4E5C-A282-C5CF188CA3FC}" type="presParOf" srcId="{62363001-B060-4F16-BCF2-4D877DFF8664}" destId="{ACF35E56-7245-4B22-89B5-308B21377332}" srcOrd="4" destOrd="0" presId="urn:microsoft.com/office/officeart/2005/8/layout/pyramid2"/>
    <dgm:cxn modelId="{99876373-765A-4026-B698-0914D5D22417}" type="presParOf" srcId="{62363001-B060-4F16-BCF2-4D877DFF8664}" destId="{A1D50510-59A2-4A75-BD86-E3FF52FA2363}" srcOrd="5" destOrd="0" presId="urn:microsoft.com/office/officeart/2005/8/layout/pyramid2"/>
    <dgm:cxn modelId="{C91A6C55-24F6-489C-B905-C175B8D37689}" type="presParOf" srcId="{62363001-B060-4F16-BCF2-4D877DFF8664}" destId="{72C708DB-0C67-43EB-B4EC-BD22F3DBEC1E}" srcOrd="6" destOrd="0" presId="urn:microsoft.com/office/officeart/2005/8/layout/pyramid2"/>
    <dgm:cxn modelId="{41C8E988-3755-4300-9CAB-7D501F31E146}" type="presParOf" srcId="{62363001-B060-4F16-BCF2-4D877DFF8664}" destId="{85B86A60-8B12-4609-AC76-4AAD5A611E0D}" srcOrd="7" destOrd="0" presId="urn:microsoft.com/office/officeart/2005/8/layout/pyramid2"/>
    <dgm:cxn modelId="{3BD657A1-9CB4-4E50-96CB-8192FD265B9E}" type="presParOf" srcId="{62363001-B060-4F16-BCF2-4D877DFF8664}" destId="{CFE4DA75-A736-4780-B787-32DBDCEA730B}" srcOrd="8" destOrd="0" presId="urn:microsoft.com/office/officeart/2005/8/layout/pyramid2"/>
    <dgm:cxn modelId="{287737BF-45CC-4331-AA85-57E79A11AB41}" type="presParOf" srcId="{62363001-B060-4F16-BCF2-4D877DFF8664}" destId="{EEB26BFE-DF08-487E-B8F5-1523A9D31463}" srcOrd="9" destOrd="0" presId="urn:microsoft.com/office/officeart/2005/8/layout/pyramid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FB99798-DB56-44D1-808C-5647CFBE84A6}">
      <dsp:nvSpPr>
        <dsp:cNvPr id="0" name=""/>
        <dsp:cNvSpPr/>
      </dsp:nvSpPr>
      <dsp:spPr>
        <a:xfrm>
          <a:off x="0" y="0"/>
          <a:ext cx="4892625" cy="1216800"/>
        </a:xfrm>
        <a:prstGeom prst="roundRect">
          <a:avLst/>
        </a:prstGeom>
        <a:solidFill>
          <a:srgbClr val="C0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IN" sz="1600" kern="1200" dirty="0"/>
            <a:t>Netflix installs OCAs within IXPs in significant Netflix markets throughout the world. These OCAs are interconnected with mutually present ISPs via settlement free public or private peering.</a:t>
          </a:r>
        </a:p>
      </dsp:txBody>
      <dsp:txXfrm>
        <a:off x="59399" y="59399"/>
        <a:ext cx="4773827" cy="109800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645747-0E2A-43AF-BD3A-BF69BEB13543}">
      <dsp:nvSpPr>
        <dsp:cNvPr id="0" name=""/>
        <dsp:cNvSpPr/>
      </dsp:nvSpPr>
      <dsp:spPr>
        <a:xfrm>
          <a:off x="0" y="0"/>
          <a:ext cx="5183188" cy="1330875"/>
        </a:xfrm>
        <a:prstGeom prst="roundRect">
          <a:avLst/>
        </a:prstGeom>
        <a:solidFill>
          <a:srgbClr val="C0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0" i="0" kern="1200" dirty="0"/>
            <a:t>Netflix provides OCAs free of charge to qualifying ISPs. These OCAs are deployed directly inside ISP networks. ISPs are provided power, space, and connectivity. ISPs directly control which of their customers are routed to their embedded OCAs.</a:t>
          </a:r>
          <a:endParaRPr lang="en-IN" sz="1600" kern="1200" dirty="0"/>
        </a:p>
      </dsp:txBody>
      <dsp:txXfrm>
        <a:off x="64968" y="64968"/>
        <a:ext cx="5053252" cy="120093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01045A-C673-4639-88C3-8ABF43421C2D}">
      <dsp:nvSpPr>
        <dsp:cNvPr id="0" name=""/>
        <dsp:cNvSpPr/>
      </dsp:nvSpPr>
      <dsp:spPr>
        <a:xfrm>
          <a:off x="2522791" y="0"/>
          <a:ext cx="5341189" cy="5341189"/>
        </a:xfrm>
        <a:prstGeom prst="triangle">
          <a:avLst/>
        </a:prstGeom>
        <a:solidFill>
          <a:srgbClr val="C00000"/>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C025CCF-5B29-47FC-9DC2-1E81D21066F8}">
      <dsp:nvSpPr>
        <dsp:cNvPr id="0" name=""/>
        <dsp:cNvSpPr/>
      </dsp:nvSpPr>
      <dsp:spPr>
        <a:xfrm>
          <a:off x="5193386" y="535809"/>
          <a:ext cx="3471773" cy="398934"/>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IN" sz="1600" b="0" i="0" kern="1200" dirty="0"/>
            <a:t>OCAs are directed-cache appliances.</a:t>
          </a:r>
          <a:endParaRPr lang="en-IN" sz="1600" kern="1200" dirty="0"/>
        </a:p>
      </dsp:txBody>
      <dsp:txXfrm>
        <a:off x="5212860" y="555283"/>
        <a:ext cx="3432825" cy="359986"/>
      </dsp:txXfrm>
    </dsp:sp>
    <dsp:sp modelId="{187D48C2-0A92-4268-9DCF-56656C860637}">
      <dsp:nvSpPr>
        <dsp:cNvPr id="0" name=""/>
        <dsp:cNvSpPr/>
      </dsp:nvSpPr>
      <dsp:spPr>
        <a:xfrm>
          <a:off x="1640720" y="951653"/>
          <a:ext cx="3471773" cy="1059337"/>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S</a:t>
          </a:r>
          <a:r>
            <a:rPr lang="en-US" sz="1600" b="0" i="0" kern="1200" dirty="0"/>
            <a:t>erves clients at IP addresses that are advertised to the OCA via a BGP session =&gt; ISP partner has full control over the networks that the appliances will serve.</a:t>
          </a:r>
          <a:endParaRPr lang="en-IN" sz="1600" kern="1200" dirty="0"/>
        </a:p>
      </dsp:txBody>
      <dsp:txXfrm>
        <a:off x="1692433" y="1003366"/>
        <a:ext cx="3368347" cy="955911"/>
      </dsp:txXfrm>
    </dsp:sp>
    <dsp:sp modelId="{ACF35E56-7245-4B22-89B5-308B21377332}">
      <dsp:nvSpPr>
        <dsp:cNvPr id="0" name=""/>
        <dsp:cNvSpPr/>
      </dsp:nvSpPr>
      <dsp:spPr>
        <a:xfrm>
          <a:off x="5339617" y="2202685"/>
          <a:ext cx="3471773" cy="961023"/>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T</a:t>
          </a:r>
          <a:r>
            <a:rPr lang="en-US" sz="1600" b="0" i="0" kern="1200" dirty="0"/>
            <a:t>he client request is directed to the closest Netflix content site via peering or transit , if  content is not contained on OCA.</a:t>
          </a:r>
          <a:endParaRPr lang="en-IN" sz="1600" kern="1200" dirty="0"/>
        </a:p>
      </dsp:txBody>
      <dsp:txXfrm>
        <a:off x="5386530" y="2249598"/>
        <a:ext cx="3377947" cy="867197"/>
      </dsp:txXfrm>
    </dsp:sp>
    <dsp:sp modelId="{72C708DB-0C67-43EB-B4EC-BD22F3DBEC1E}">
      <dsp:nvSpPr>
        <dsp:cNvPr id="0" name=""/>
        <dsp:cNvSpPr/>
      </dsp:nvSpPr>
      <dsp:spPr>
        <a:xfrm>
          <a:off x="562318" y="3167824"/>
          <a:ext cx="3471773" cy="1094966"/>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0" i="0" kern="1200" dirty="0"/>
            <a:t>Netflix steers clients to our OCAs based on an ISP’s BGP advertisements, coupled with the routing and steering algorithms in the Open Connect control plane.</a:t>
          </a:r>
          <a:endParaRPr lang="en-IN" sz="1600" kern="1200" dirty="0"/>
        </a:p>
      </dsp:txBody>
      <dsp:txXfrm>
        <a:off x="615770" y="3221276"/>
        <a:ext cx="3364869" cy="988062"/>
      </dsp:txXfrm>
    </dsp:sp>
    <dsp:sp modelId="{CFE4DA75-A736-4780-B787-32DBDCEA730B}">
      <dsp:nvSpPr>
        <dsp:cNvPr id="0" name=""/>
        <dsp:cNvSpPr/>
      </dsp:nvSpPr>
      <dsp:spPr>
        <a:xfrm>
          <a:off x="6215719" y="4231373"/>
          <a:ext cx="3471773" cy="676497"/>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0" i="0" kern="1200" dirty="0"/>
            <a:t>The control plane steers requests from end-user clients to the best available appliance.</a:t>
          </a:r>
          <a:endParaRPr lang="en-IN" sz="1600" kern="1200" dirty="0"/>
        </a:p>
      </dsp:txBody>
      <dsp:txXfrm>
        <a:off x="6248743" y="4264397"/>
        <a:ext cx="3405725" cy="610449"/>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1T15:58:19.991"/>
    </inkml:context>
    <inkml:brush xml:id="br0">
      <inkml:brushProperty name="width" value="0.05" units="cm"/>
      <inkml:brushProperty name="height" value="0.05" units="cm"/>
      <inkml:brushProperty name="color" value="#E71224"/>
    </inkml:brush>
  </inkml:definitions>
  <inkml:trace contextRef="#ctx0" brushRef="#br0">2 1 24575,'-1'179'0,"3"191"0,10-218 0,1 36 0,-13 495 0,-1-322 0,13-163 0,0-28 0,-9 54 0,10 220 0,0 296 0,-15-465 0,2 1621 0,12-1579 0,0-48 0,-11-53 0,13 280 0,-2 127 0,-14-391 0,2 487 0,13-543 0,-1-12 0,-10 852 0,-4-490 0,2-151 0,1-351 0,1 1 0,7 28 0,-4-26 0,3 42 0,-8-20-1365,0-28-5461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1T15:58:28.903"/>
    </inkml:context>
    <inkml:brush xml:id="br0">
      <inkml:brushProperty name="width" value="0.05" units="cm"/>
      <inkml:brushProperty name="height" value="0.05" units="cm"/>
      <inkml:brushProperty name="color" value="#E71224"/>
    </inkml:brush>
  </inkml:definitions>
  <inkml:trace contextRef="#ctx0" brushRef="#br0">0 1 24575,'0'0'-8191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CAAC609-1429-4F6B-9F78-2822F5614C09}" type="datetimeFigureOut">
              <a:rPr lang="en-IN" smtClean="0"/>
              <a:t>23-04-2022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C2BFE59-C932-4689-AF45-4064BA5AC5FC}" type="slidenum">
              <a:rPr lang="en-IN" smtClean="0"/>
              <a:t>‹#›</a:t>
            </a:fld>
            <a:endParaRPr lang="en-IN"/>
          </a:p>
        </p:txBody>
      </p:sp>
    </p:spTree>
    <p:extLst>
      <p:ext uri="{BB962C8B-B14F-4D97-AF65-F5344CB8AC3E}">
        <p14:creationId xmlns:p14="http://schemas.microsoft.com/office/powerpoint/2010/main" val="25665392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2214b51f5c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2214b51f5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894459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f3e9d93f96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f3e9d93f96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843318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gf3e9d93f96_0_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gf3e9d93f96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974490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294394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f3e9d93f96_0_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f3e9d93f96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322155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f3e9d93f96_0_9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f3e9d93f96_0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064536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f3e9d93f96_0_1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 name="Google Shape;117;gf3e9d93f96_0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960629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f3e9d93f96_0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f3e9d93f96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937844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f3e9d93f96_0_1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f3e9d93f96_0_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261465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f3e9d93f96_0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f3e9d93f96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93844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f3e9d93f96_0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f3e9d93f96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792827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12214b51f5c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12214b51f5c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1448872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1256093b0e2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1256093b0e2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463832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1256093b0e2_0_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1256093b0e2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797997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1256093b0e2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1256093b0e2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6739348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1256093b0e2_0_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1256093b0e2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557797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12214b51f5c_0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12214b51f5c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42114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12214b51f5c_0_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12214b51f5c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725715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12214b51f5c_0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12214b51f5c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460609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12214b51f5c_0_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12214b51f5c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450182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12214b51f5c_0_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12214b51f5c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091726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12214b51f5c_0_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12214b51f5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763477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12214b51f5c_0_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12214b51f5c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575713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normAutofit/>
          </a:bodyPr>
          <a:lstStyle>
            <a:lvl1pPr algn="ctr">
              <a:defRPr sz="6000">
                <a:solidFill>
                  <a:schemeClr val="bg1"/>
                </a:solidFill>
              </a:defRPr>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276D79ED-3FA7-4EF8-964B-EB8BCFAB02F8}" type="datetimeFigureOut">
              <a:rPr lang="en-US" smtClean="0"/>
              <a:t>4/23/2022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F12CB2-7F2C-47B9-AE70-22A94B49F233}" type="slidenum">
              <a:rPr lang="en-US" smtClean="0"/>
              <a:t>‹#›</a:t>
            </a:fld>
            <a:endParaRPr lang="en-US"/>
          </a:p>
        </p:txBody>
      </p:sp>
    </p:spTree>
    <p:extLst>
      <p:ext uri="{BB962C8B-B14F-4D97-AF65-F5344CB8AC3E}">
        <p14:creationId xmlns:p14="http://schemas.microsoft.com/office/powerpoint/2010/main" val="7243790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rmAutofit/>
          </a:bodyPr>
          <a:lstStyle>
            <a:lvl1pPr marL="609585" lvl="0" indent="-457189">
              <a:spcBef>
                <a:spcPts val="0"/>
              </a:spcBef>
              <a:spcAft>
                <a:spcPts val="0"/>
              </a:spcAft>
              <a:buSzPts val="1800"/>
              <a:buChar char="●"/>
              <a:defRPr/>
            </a:lvl1pPr>
            <a:lvl2pPr marL="1219170" lvl="1" indent="-423323">
              <a:spcBef>
                <a:spcPts val="0"/>
              </a:spcBef>
              <a:spcAft>
                <a:spcPts val="0"/>
              </a:spcAft>
              <a:buSzPts val="1400"/>
              <a:buChar char="○"/>
              <a:defRPr/>
            </a:lvl2pPr>
            <a:lvl3pPr marL="1828754" lvl="2" indent="-423323">
              <a:spcBef>
                <a:spcPts val="0"/>
              </a:spcBef>
              <a:spcAft>
                <a:spcPts val="0"/>
              </a:spcAft>
              <a:buSzPts val="1400"/>
              <a:buChar char="■"/>
              <a:defRPr/>
            </a:lvl3pPr>
            <a:lvl4pPr marL="2438339" lvl="3" indent="-423323">
              <a:spcBef>
                <a:spcPts val="0"/>
              </a:spcBef>
              <a:spcAft>
                <a:spcPts val="0"/>
              </a:spcAft>
              <a:buSzPts val="1400"/>
              <a:buChar char="●"/>
              <a:defRPr/>
            </a:lvl4pPr>
            <a:lvl5pPr marL="3047924" lvl="4" indent="-423323">
              <a:spcBef>
                <a:spcPts val="0"/>
              </a:spcBef>
              <a:spcAft>
                <a:spcPts val="0"/>
              </a:spcAft>
              <a:buSzPts val="1400"/>
              <a:buChar char="○"/>
              <a:defRPr/>
            </a:lvl5pPr>
            <a:lvl6pPr marL="3657509" lvl="5" indent="-423323">
              <a:spcBef>
                <a:spcPts val="0"/>
              </a:spcBef>
              <a:spcAft>
                <a:spcPts val="0"/>
              </a:spcAft>
              <a:buSzPts val="1400"/>
              <a:buChar char="■"/>
              <a:defRPr/>
            </a:lvl6pPr>
            <a:lvl7pPr marL="4267093" lvl="6" indent="-423323">
              <a:spcBef>
                <a:spcPts val="0"/>
              </a:spcBef>
              <a:spcAft>
                <a:spcPts val="0"/>
              </a:spcAft>
              <a:buSzPts val="1400"/>
              <a:buChar char="●"/>
              <a:defRPr/>
            </a:lvl7pPr>
            <a:lvl8pPr marL="4876678" lvl="7" indent="-423323">
              <a:spcBef>
                <a:spcPts val="0"/>
              </a:spcBef>
              <a:spcAft>
                <a:spcPts val="0"/>
              </a:spcAft>
              <a:buSzPts val="1400"/>
              <a:buChar char="○"/>
              <a:defRPr/>
            </a:lvl8pPr>
            <a:lvl9pPr marL="5486263" lvl="8" indent="-423323">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17787382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76D79ED-3FA7-4EF8-964B-EB8BCFAB02F8}" type="datetimeFigureOut">
              <a:rPr lang="en-US" smtClean="0"/>
              <a:t>4/23/2022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F12CB2-7F2C-47B9-AE70-22A94B49F233}" type="slidenum">
              <a:rPr lang="en-US" smtClean="0"/>
              <a:t>‹#›</a:t>
            </a:fld>
            <a:endParaRPr lang="en-US"/>
          </a:p>
        </p:txBody>
      </p:sp>
    </p:spTree>
    <p:extLst>
      <p:ext uri="{BB962C8B-B14F-4D97-AF65-F5344CB8AC3E}">
        <p14:creationId xmlns:p14="http://schemas.microsoft.com/office/powerpoint/2010/main" val="9752562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normAutofit/>
          </a:bodyPr>
          <a:lstStyle>
            <a:lvl1pPr algn="l">
              <a:defRPr sz="54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76D79ED-3FA7-4EF8-964B-EB8BCFAB02F8}" type="datetimeFigureOut">
              <a:rPr lang="en-US" smtClean="0"/>
              <a:t>4/23/2022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F12CB2-7F2C-47B9-AE70-22A94B49F233}" type="slidenum">
              <a:rPr lang="en-US" smtClean="0"/>
              <a:t>‹#›</a:t>
            </a:fld>
            <a:endParaRPr lang="en-US"/>
          </a:p>
        </p:txBody>
      </p:sp>
    </p:spTree>
    <p:extLst>
      <p:ext uri="{BB962C8B-B14F-4D97-AF65-F5344CB8AC3E}">
        <p14:creationId xmlns:p14="http://schemas.microsoft.com/office/powerpoint/2010/main" val="8313463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76D79ED-3FA7-4EF8-964B-EB8BCFAB02F8}" type="datetimeFigureOut">
              <a:rPr lang="en-US" smtClean="0"/>
              <a:t>4/23/2022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6F12CB2-7F2C-47B9-AE70-22A94B49F233}" type="slidenum">
              <a:rPr lang="en-US" smtClean="0"/>
              <a:t>‹#›</a:t>
            </a:fld>
            <a:endParaRPr lang="en-US"/>
          </a:p>
        </p:txBody>
      </p:sp>
    </p:spTree>
    <p:extLst>
      <p:ext uri="{BB962C8B-B14F-4D97-AF65-F5344CB8AC3E}">
        <p14:creationId xmlns:p14="http://schemas.microsoft.com/office/powerpoint/2010/main" val="8132496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76D79ED-3FA7-4EF8-964B-EB8BCFAB02F8}" type="datetimeFigureOut">
              <a:rPr lang="en-US" smtClean="0"/>
              <a:t>4/23/2022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6F12CB2-7F2C-47B9-AE70-22A94B49F233}" type="slidenum">
              <a:rPr lang="en-US" smtClean="0"/>
              <a:t>‹#›</a:t>
            </a:fld>
            <a:endParaRPr lang="en-US"/>
          </a:p>
        </p:txBody>
      </p:sp>
    </p:spTree>
    <p:extLst>
      <p:ext uri="{BB962C8B-B14F-4D97-AF65-F5344CB8AC3E}">
        <p14:creationId xmlns:p14="http://schemas.microsoft.com/office/powerpoint/2010/main" val="31407114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76D79ED-3FA7-4EF8-964B-EB8BCFAB02F8}" type="datetimeFigureOut">
              <a:rPr lang="en-US" smtClean="0"/>
              <a:t>4/23/2022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6F12CB2-7F2C-47B9-AE70-22A94B49F233}" type="slidenum">
              <a:rPr lang="en-US" smtClean="0"/>
              <a:t>‹#›</a:t>
            </a:fld>
            <a:endParaRPr lang="en-US"/>
          </a:p>
        </p:txBody>
      </p:sp>
    </p:spTree>
    <p:extLst>
      <p:ext uri="{BB962C8B-B14F-4D97-AF65-F5344CB8AC3E}">
        <p14:creationId xmlns:p14="http://schemas.microsoft.com/office/powerpoint/2010/main" val="27617360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76D79ED-3FA7-4EF8-964B-EB8BCFAB02F8}" type="datetimeFigureOut">
              <a:rPr lang="en-US" smtClean="0"/>
              <a:t>4/23/2022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6F12CB2-7F2C-47B9-AE70-22A94B49F233}" type="slidenum">
              <a:rPr lang="en-US" smtClean="0"/>
              <a:t>‹#›</a:t>
            </a:fld>
            <a:endParaRPr lang="en-US"/>
          </a:p>
        </p:txBody>
      </p:sp>
    </p:spTree>
    <p:extLst>
      <p:ext uri="{BB962C8B-B14F-4D97-AF65-F5344CB8AC3E}">
        <p14:creationId xmlns:p14="http://schemas.microsoft.com/office/powerpoint/2010/main" val="29385542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ctr"/>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457201"/>
            <a:ext cx="6172200" cy="54038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76D79ED-3FA7-4EF8-964B-EB8BCFAB02F8}" type="datetimeFigureOut">
              <a:rPr lang="en-US" smtClean="0"/>
              <a:t>4/23/2022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6F12CB2-7F2C-47B9-AE70-22A94B49F233}" type="slidenum">
              <a:rPr lang="en-US" smtClean="0"/>
              <a:t>‹#›</a:t>
            </a:fld>
            <a:endParaRPr lang="en-US"/>
          </a:p>
        </p:txBody>
      </p:sp>
    </p:spTree>
    <p:extLst>
      <p:ext uri="{BB962C8B-B14F-4D97-AF65-F5344CB8AC3E}">
        <p14:creationId xmlns:p14="http://schemas.microsoft.com/office/powerpoint/2010/main" val="28846260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ctr"/>
          <a:lstStyle>
            <a:lvl1pPr>
              <a:defRPr sz="3200"/>
            </a:lvl1pPr>
          </a:lstStyle>
          <a:p>
            <a:r>
              <a:rPr lang="en-US"/>
              <a:t>Click to edit Master title style</a:t>
            </a:r>
            <a:endParaRPr lang="en-US" dirty="0"/>
          </a:p>
        </p:txBody>
      </p:sp>
      <p:sp>
        <p:nvSpPr>
          <p:cNvPr id="3" name="Picture Placeholder 2"/>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76D79ED-3FA7-4EF8-964B-EB8BCFAB02F8}" type="datetimeFigureOut">
              <a:rPr lang="en-US" smtClean="0"/>
              <a:t>4/23/2022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6F12CB2-7F2C-47B9-AE70-22A94B49F233}" type="slidenum">
              <a:rPr lang="en-US" smtClean="0"/>
              <a:t>‹#›</a:t>
            </a:fld>
            <a:endParaRPr lang="en-US"/>
          </a:p>
        </p:txBody>
      </p:sp>
    </p:spTree>
    <p:extLst>
      <p:ext uri="{BB962C8B-B14F-4D97-AF65-F5344CB8AC3E}">
        <p14:creationId xmlns:p14="http://schemas.microsoft.com/office/powerpoint/2010/main" val="41100549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789611"/>
            <a:ext cx="10515600" cy="395000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bg1"/>
                </a:solidFill>
              </a:defRPr>
            </a:lvl1pPr>
          </a:lstStyle>
          <a:p>
            <a:fld id="{276D79ED-3FA7-4EF8-964B-EB8BCFAB02F8}" type="datetimeFigureOut">
              <a:rPr lang="en-US" smtClean="0"/>
              <a:pPr/>
              <a:t>4/23/2022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bg1"/>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bg1"/>
                </a:solidFill>
              </a:defRPr>
            </a:lvl1pPr>
          </a:lstStyle>
          <a:p>
            <a:fld id="{C6F12CB2-7F2C-47B9-AE70-22A94B49F233}" type="slidenum">
              <a:rPr lang="en-US" smtClean="0"/>
              <a:pPr/>
              <a:t>‹#›</a:t>
            </a:fld>
            <a:endParaRPr lang="en-US"/>
          </a:p>
        </p:txBody>
      </p:sp>
      <p:pic>
        <p:nvPicPr>
          <p:cNvPr id="7" name="Picture 6"/>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rot="16200000">
            <a:off x="-610475" y="4914981"/>
            <a:ext cx="896556" cy="324395"/>
          </a:xfrm>
          <a:prstGeom prst="rect">
            <a:avLst/>
          </a:prstGeom>
        </p:spPr>
      </p:pic>
      <p:sp>
        <p:nvSpPr>
          <p:cNvPr id="8" name="TextBox 7"/>
          <p:cNvSpPr txBox="1"/>
          <p:nvPr userDrawn="1"/>
        </p:nvSpPr>
        <p:spPr>
          <a:xfrm rot="16200000">
            <a:off x="-2113768" y="2546065"/>
            <a:ext cx="3888671" cy="276999"/>
          </a:xfrm>
          <a:prstGeom prst="rect">
            <a:avLst/>
          </a:prstGeom>
          <a:noFill/>
        </p:spPr>
        <p:txBody>
          <a:bodyPr wrap="square" rtlCol="0" anchor="ctr">
            <a:spAutoFit/>
          </a:bodyPr>
          <a:lstStyle/>
          <a:p>
            <a:r>
              <a:rPr lang="bs-Latn-BA" sz="1200" dirty="0">
                <a:solidFill>
                  <a:schemeClr val="bg1">
                    <a:lumMod val="65000"/>
                  </a:schemeClr>
                </a:solidFill>
              </a:rPr>
              <a:t>Find</a:t>
            </a:r>
            <a:r>
              <a:rPr lang="bs-Latn-BA" sz="1200" baseline="0" dirty="0">
                <a:solidFill>
                  <a:schemeClr val="bg1">
                    <a:lumMod val="65000"/>
                  </a:schemeClr>
                </a:solidFill>
              </a:rPr>
              <a:t> m</a:t>
            </a:r>
            <a:r>
              <a:rPr lang="bs-Latn-BA" sz="1200" dirty="0">
                <a:solidFill>
                  <a:schemeClr val="bg1">
                    <a:lumMod val="65000"/>
                  </a:schemeClr>
                </a:solidFill>
              </a:rPr>
              <a:t>ore PowerPoint templates</a:t>
            </a:r>
            <a:r>
              <a:rPr lang="bs-Latn-BA" sz="1200" baseline="0" dirty="0">
                <a:solidFill>
                  <a:schemeClr val="bg1">
                    <a:lumMod val="65000"/>
                  </a:schemeClr>
                </a:solidFill>
              </a:rPr>
              <a:t> on </a:t>
            </a:r>
            <a:r>
              <a:rPr lang="bs-Latn-BA" sz="1200" b="1" baseline="0" dirty="0">
                <a:solidFill>
                  <a:schemeClr val="bg1">
                    <a:lumMod val="65000"/>
                  </a:schemeClr>
                </a:solidFill>
              </a:rPr>
              <a:t>prezentr.com</a:t>
            </a:r>
            <a:r>
              <a:rPr lang="bs-Latn-BA" sz="1200" baseline="0" dirty="0">
                <a:solidFill>
                  <a:schemeClr val="bg1">
                    <a:lumMod val="65000"/>
                  </a:schemeClr>
                </a:solidFill>
              </a:rPr>
              <a:t>!</a:t>
            </a:r>
            <a:endParaRPr lang="en-US" sz="1200" dirty="0">
              <a:solidFill>
                <a:schemeClr val="bg1">
                  <a:lumMod val="65000"/>
                </a:schemeClr>
              </a:solidFill>
            </a:endParaRPr>
          </a:p>
        </p:txBody>
      </p:sp>
    </p:spTree>
    <p:extLst>
      <p:ext uri="{BB962C8B-B14F-4D97-AF65-F5344CB8AC3E}">
        <p14:creationId xmlns:p14="http://schemas.microsoft.com/office/powerpoint/2010/main" val="12973494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ctr" defTabSz="914400" rtl="0" eaLnBrk="1" latinLnBrk="0" hangingPunct="1">
        <a:lnSpc>
          <a:spcPct val="90000"/>
        </a:lnSpc>
        <a:spcBef>
          <a:spcPct val="0"/>
        </a:spcBef>
        <a:buNone/>
        <a:defRPr sz="4400" b="1" kern="1200">
          <a:solidFill>
            <a:schemeClr val="bg1"/>
          </a:solidFill>
          <a:effectLst>
            <a:outerShdw dist="76200" dir="2760000" algn="ctr" rotWithShape="0">
              <a:schemeClr val="tx1">
                <a:lumMod val="75000"/>
                <a:lumOff val="25000"/>
              </a:schemeClr>
            </a:outerShdw>
          </a:effectLst>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15.svg"/><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15.svg"/><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8" Type="http://schemas.openxmlformats.org/officeDocument/2006/relationships/image" Target="../media/image70.png"/><Relationship Id="rId13" Type="http://schemas.microsoft.com/office/2007/relationships/diagramDrawing" Target="../diagrams/drawing1.xml"/><Relationship Id="rId18" Type="http://schemas.microsoft.com/office/2007/relationships/diagramDrawing" Target="../diagrams/drawing2.xml"/><Relationship Id="rId3" Type="http://schemas.openxmlformats.org/officeDocument/2006/relationships/image" Target="../media/image18.png"/><Relationship Id="rId7" Type="http://schemas.openxmlformats.org/officeDocument/2006/relationships/customXml" Target="../ink/ink2.xml"/><Relationship Id="rId12" Type="http://schemas.openxmlformats.org/officeDocument/2006/relationships/diagramColors" Target="../diagrams/colors1.xml"/><Relationship Id="rId17" Type="http://schemas.openxmlformats.org/officeDocument/2006/relationships/diagramColors" Target="../diagrams/colors2.xml"/><Relationship Id="rId2" Type="http://schemas.openxmlformats.org/officeDocument/2006/relationships/image" Target="../media/image1.png"/><Relationship Id="rId16" Type="http://schemas.openxmlformats.org/officeDocument/2006/relationships/diagramQuickStyle" Target="../diagrams/quickStyle2.xml"/><Relationship Id="rId20" Type="http://schemas.openxmlformats.org/officeDocument/2006/relationships/image" Target="../media/image15.svg"/><Relationship Id="rId1" Type="http://schemas.openxmlformats.org/officeDocument/2006/relationships/slideLayout" Target="../slideLayouts/slideLayout5.xml"/><Relationship Id="rId6" Type="http://schemas.openxmlformats.org/officeDocument/2006/relationships/image" Target="../media/image60.png"/><Relationship Id="rId11" Type="http://schemas.openxmlformats.org/officeDocument/2006/relationships/diagramQuickStyle" Target="../diagrams/quickStyle1.xml"/><Relationship Id="rId5" Type="http://schemas.openxmlformats.org/officeDocument/2006/relationships/customXml" Target="../ink/ink1.xml"/><Relationship Id="rId15" Type="http://schemas.openxmlformats.org/officeDocument/2006/relationships/diagramLayout" Target="../diagrams/layout2.xml"/><Relationship Id="rId10" Type="http://schemas.openxmlformats.org/officeDocument/2006/relationships/diagramLayout" Target="../diagrams/layout1.xml"/><Relationship Id="rId19" Type="http://schemas.openxmlformats.org/officeDocument/2006/relationships/image" Target="../media/image14.png"/><Relationship Id="rId4" Type="http://schemas.openxmlformats.org/officeDocument/2006/relationships/image" Target="../media/image19.png"/><Relationship Id="rId9" Type="http://schemas.openxmlformats.org/officeDocument/2006/relationships/diagramData" Target="../diagrams/data1.xml"/><Relationship Id="rId14" Type="http://schemas.openxmlformats.org/officeDocument/2006/relationships/diagramData" Target="../diagrams/data2.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5.svg"/><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15.svg"/><Relationship Id="rId3" Type="http://schemas.openxmlformats.org/officeDocument/2006/relationships/diagramData" Target="../diagrams/data3.xml"/><Relationship Id="rId7" Type="http://schemas.microsoft.com/office/2007/relationships/diagramDrawing" Target="../diagrams/drawing3.xml"/><Relationship Id="rId12"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diagramColors" Target="../diagrams/colors3.xml"/><Relationship Id="rId11" Type="http://schemas.openxmlformats.org/officeDocument/2006/relationships/image" Target="../media/image24.svg"/><Relationship Id="rId5" Type="http://schemas.openxmlformats.org/officeDocument/2006/relationships/diagramQuickStyle" Target="../diagrams/quickStyle3.xml"/><Relationship Id="rId10" Type="http://schemas.openxmlformats.org/officeDocument/2006/relationships/image" Target="../media/image23.png"/><Relationship Id="rId4" Type="http://schemas.openxmlformats.org/officeDocument/2006/relationships/diagramLayout" Target="../diagrams/layout3.xml"/><Relationship Id="rId9" Type="http://schemas.openxmlformats.org/officeDocument/2006/relationships/image" Target="../media/image22.sv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4.xml"/><Relationship Id="rId1" Type="http://schemas.openxmlformats.org/officeDocument/2006/relationships/slideLayout" Target="../slideLayouts/slideLayout10.xml"/><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0.xml"/><Relationship Id="rId4" Type="http://schemas.openxmlformats.org/officeDocument/2006/relationships/image" Target="../media/image27.jpg"/></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0.xml"/><Relationship Id="rId4" Type="http://schemas.openxmlformats.org/officeDocument/2006/relationships/image" Target="../media/image28.png"/></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33.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34.png"/><Relationship Id="rId4" Type="http://schemas.openxmlformats.org/officeDocument/2006/relationships/image" Target="../media/image30.png"/></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35.png"/><Relationship Id="rId4" Type="http://schemas.openxmlformats.org/officeDocument/2006/relationships/image" Target="../media/image30.png"/></Relationships>
</file>

<file path=ppt/slides/_rels/slide3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38.png"/><Relationship Id="rId4" Type="http://schemas.openxmlformats.org/officeDocument/2006/relationships/image" Target="../media/image37.png"/></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37.png"/></Relationships>
</file>

<file path=ppt/slides/_rels/slide4.xml.rels><?xml version="1.0" encoding="UTF-8" standalone="yes"?>
<Relationships xmlns="http://schemas.openxmlformats.org/package/2006/relationships"><Relationship Id="rId3" Type="http://schemas.openxmlformats.org/officeDocument/2006/relationships/hyperlink" Target="https://devices.netflix.com/" TargetMode="External"/><Relationship Id="rId2" Type="http://schemas.openxmlformats.org/officeDocument/2006/relationships/hyperlink" Target="https://help.netflix.com/en/node/85" TargetMode="Externa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8" Type="http://schemas.openxmlformats.org/officeDocument/2006/relationships/hyperlink" Target="https://readwrite.com/how-netflix-adopted-nosql/" TargetMode="External"/><Relationship Id="rId3" Type="http://schemas.openxmlformats.org/officeDocument/2006/relationships/hyperlink" Target="https://www.youtube.com/watch?v=wgQkqPmDIAQ" TargetMode="External"/><Relationship Id="rId7" Type="http://schemas.openxmlformats.org/officeDocument/2006/relationships/hyperlink" Target="https://aws.amazon.com/microservices/" TargetMode="External"/><Relationship Id="rId2" Type="http://schemas.openxmlformats.org/officeDocument/2006/relationships/hyperlink" Target="https://www.youtube.com/watch?v=ymtq8yjmD9I&amp;ab_channel=nullQueries" TargetMode="External"/><Relationship Id="rId1" Type="http://schemas.openxmlformats.org/officeDocument/2006/relationships/slideLayout" Target="../slideLayouts/slideLayout7.xml"/><Relationship Id="rId6" Type="http://schemas.openxmlformats.org/officeDocument/2006/relationships/hyperlink" Target="https://www.youtube.com/watch?v=CZ3wIuvmHeM" TargetMode="External"/><Relationship Id="rId5" Type="http://schemas.openxmlformats.org/officeDocument/2006/relationships/hyperlink" Target="https://openconnect.netflix.com/en/" TargetMode="External"/><Relationship Id="rId10" Type="http://schemas.openxmlformats.org/officeDocument/2006/relationships/hyperlink" Target="https://www.fool.com/investing/2022/01/23/netflix-stock-crashes-22-is-it-a-good-value-stock/" TargetMode="External"/><Relationship Id="rId4" Type="http://schemas.openxmlformats.org/officeDocument/2006/relationships/hyperlink" Target="https://about.netflix.com/en/news/how-netflix-works-with-isps-around-the-globe-to-deliver-a-great-viewing-experience" TargetMode="External"/><Relationship Id="rId9" Type="http://schemas.openxmlformats.org/officeDocument/2006/relationships/hyperlink" Target="https://aws.amazon.com/solutions/case-studies/netflix/" TargetMode="External"/></Relationships>
</file>

<file path=ppt/slides/_rels/slide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81735" y="387655"/>
            <a:ext cx="9144000" cy="896645"/>
          </a:xfrm>
        </p:spPr>
        <p:txBody>
          <a:bodyPr>
            <a:normAutofit/>
          </a:bodyPr>
          <a:lstStyle/>
          <a:p>
            <a:r>
              <a:rPr lang="en-US" sz="4000" u="sng" dirty="0">
                <a:latin typeface="Arial Narrow" panose="020B0606020202030204" pitchFamily="34" charset="0"/>
              </a:rPr>
              <a:t>Case Study: How Netflix Works</a:t>
            </a:r>
          </a:p>
        </p:txBody>
      </p:sp>
      <p:sp>
        <p:nvSpPr>
          <p:cNvPr id="3" name="Subtitle 2"/>
          <p:cNvSpPr>
            <a:spLocks noGrp="1"/>
          </p:cNvSpPr>
          <p:nvPr>
            <p:ph type="subTitle" idx="1"/>
          </p:nvPr>
        </p:nvSpPr>
        <p:spPr>
          <a:xfrm>
            <a:off x="1569720" y="1690889"/>
            <a:ext cx="9052560" cy="992822"/>
          </a:xfrm>
        </p:spPr>
        <p:txBody>
          <a:bodyPr>
            <a:normAutofit fontScale="92500" lnSpcReduction="20000"/>
          </a:bodyPr>
          <a:lstStyle/>
          <a:p>
            <a:r>
              <a:rPr lang="en-US" sz="2200" b="1" dirty="0">
                <a:latin typeface="Book Antiqua" panose="02040602050305030304" pitchFamily="18" charset="0"/>
              </a:rPr>
              <a:t>Ankush Dey    </a:t>
            </a:r>
            <a:r>
              <a:rPr lang="en-US" sz="2200" b="1" dirty="0" err="1">
                <a:latin typeface="Book Antiqua" panose="02040602050305030304" pitchFamily="18" charset="0"/>
              </a:rPr>
              <a:t>Ritirupa</a:t>
            </a:r>
            <a:r>
              <a:rPr lang="en-US" sz="2200" b="1" dirty="0">
                <a:latin typeface="Book Antiqua" panose="02040602050305030304" pitchFamily="18" charset="0"/>
              </a:rPr>
              <a:t> Dey     Anjali </a:t>
            </a:r>
            <a:r>
              <a:rPr lang="en-US" sz="2200" b="1" dirty="0" err="1">
                <a:latin typeface="Book Antiqua" panose="02040602050305030304" pitchFamily="18" charset="0"/>
              </a:rPr>
              <a:t>Pugalia</a:t>
            </a:r>
            <a:r>
              <a:rPr lang="en-US" sz="2200" b="1" dirty="0">
                <a:latin typeface="Book Antiqua" panose="02040602050305030304" pitchFamily="18" charset="0"/>
              </a:rPr>
              <a:t>     </a:t>
            </a:r>
            <a:r>
              <a:rPr lang="en-US" sz="2200" b="1" dirty="0" err="1">
                <a:latin typeface="Book Antiqua" panose="02040602050305030304" pitchFamily="18" charset="0"/>
              </a:rPr>
              <a:t>Shyam</a:t>
            </a:r>
            <a:r>
              <a:rPr lang="en-US" sz="2200" b="1" dirty="0">
                <a:latin typeface="Book Antiqua" panose="02040602050305030304" pitchFamily="18" charset="0"/>
              </a:rPr>
              <a:t> Krishna P</a:t>
            </a:r>
          </a:p>
          <a:p>
            <a:endParaRPr lang="en-US" sz="2000" b="1" dirty="0"/>
          </a:p>
          <a:p>
            <a:r>
              <a:rPr lang="en-US" sz="2000" b="1" dirty="0"/>
              <a:t>23</a:t>
            </a:r>
            <a:r>
              <a:rPr lang="en-US" sz="2000" b="1" baseline="30000" dirty="0"/>
              <a:t>rd</a:t>
            </a:r>
            <a:r>
              <a:rPr lang="en-US" sz="2000" b="1" dirty="0"/>
              <a:t> April 2022</a:t>
            </a:r>
          </a:p>
        </p:txBody>
      </p:sp>
      <p:pic>
        <p:nvPicPr>
          <p:cNvPr id="5" name="Picture 4">
            <a:extLst>
              <a:ext uri="{FF2B5EF4-FFF2-40B4-BE49-F238E27FC236}">
                <a16:creationId xmlns:a16="http://schemas.microsoft.com/office/drawing/2014/main" id="{C908127C-382A-4482-84AA-EC5AACD058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20882" y="3287945"/>
            <a:ext cx="5719103" cy="1604168"/>
          </a:xfrm>
          <a:prstGeom prst="rect">
            <a:avLst/>
          </a:prstGeom>
        </p:spPr>
      </p:pic>
      <p:sp>
        <p:nvSpPr>
          <p:cNvPr id="6" name="Subtitle 2">
            <a:extLst>
              <a:ext uri="{FF2B5EF4-FFF2-40B4-BE49-F238E27FC236}">
                <a16:creationId xmlns:a16="http://schemas.microsoft.com/office/drawing/2014/main" id="{2CA89A50-FE68-48A3-A11A-3DF2E5B18BC3}"/>
              </a:ext>
            </a:extLst>
          </p:cNvPr>
          <p:cNvSpPr txBox="1">
            <a:spLocks/>
          </p:cNvSpPr>
          <p:nvPr/>
        </p:nvSpPr>
        <p:spPr>
          <a:xfrm>
            <a:off x="7438748" y="5096816"/>
            <a:ext cx="3924300" cy="406082"/>
          </a:xfrm>
          <a:prstGeom prst="rect">
            <a:avLst/>
          </a:prstGeom>
        </p:spPr>
        <p:txBody>
          <a:bodyPr vert="horz" lIns="91440" tIns="45720" rIns="91440" bIns="45720" rtlCol="0">
            <a:normAutofit fontScale="925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bg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bg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bg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bg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b="1" dirty="0"/>
              <a:t> </a:t>
            </a:r>
            <a:r>
              <a:rPr lang="en-US" sz="1800" b="1" dirty="0">
                <a:latin typeface="Calibri" panose="020F0502020204030204" pitchFamily="34" charset="0"/>
                <a:cs typeface="Calibri" panose="020F0502020204030204" pitchFamily="34" charset="0"/>
              </a:rPr>
              <a:t>Instructor: prof Venkatesh </a:t>
            </a:r>
            <a:r>
              <a:rPr lang="en-US" sz="1800" b="1" dirty="0" err="1">
                <a:latin typeface="Calibri" panose="020F0502020204030204" pitchFamily="34" charset="0"/>
                <a:cs typeface="Calibri" panose="020F0502020204030204" pitchFamily="34" charset="0"/>
              </a:rPr>
              <a:t>Vinayakarao</a:t>
            </a:r>
            <a:endParaRPr lang="en-US" sz="1800" b="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7209288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30F97C9-C42E-4AF9-B1C0-AA5015B2178F}"/>
              </a:ext>
            </a:extLst>
          </p:cNvPr>
          <p:cNvSpPr txBox="1"/>
          <p:nvPr/>
        </p:nvSpPr>
        <p:spPr>
          <a:xfrm>
            <a:off x="192351" y="385533"/>
            <a:ext cx="11292396" cy="6278642"/>
          </a:xfrm>
          <a:prstGeom prst="rect">
            <a:avLst/>
          </a:prstGeom>
          <a:noFill/>
        </p:spPr>
        <p:txBody>
          <a:bodyPr wrap="square" rtlCol="0" anchor="ctr">
            <a:spAutoFit/>
          </a:bodyPr>
          <a:lstStyle/>
          <a:p>
            <a:pPr>
              <a:buClr>
                <a:schemeClr val="bg1"/>
              </a:buClr>
            </a:pPr>
            <a:endParaRPr lang="en-US" u="sng" dirty="0">
              <a:solidFill>
                <a:schemeClr val="bg1"/>
              </a:solidFill>
              <a:latin typeface="omnes-pro"/>
            </a:endParaRPr>
          </a:p>
          <a:p>
            <a:pPr marL="285750" indent="-285750">
              <a:buClr>
                <a:schemeClr val="bg1"/>
              </a:buClr>
              <a:buFont typeface="Arial" panose="020B0604020202020204" pitchFamily="34" charset="0"/>
              <a:buChar char="•"/>
            </a:pPr>
            <a:r>
              <a:rPr lang="en-US" sz="2400" b="1" i="0" u="sng" dirty="0" err="1">
                <a:solidFill>
                  <a:srgbClr val="FF0000"/>
                </a:solidFill>
                <a:effectLst/>
                <a:latin typeface="omnes-pro"/>
              </a:rPr>
              <a:t>SimpleDB</a:t>
            </a:r>
            <a:r>
              <a:rPr lang="en-US" sz="2400" b="1" i="0" u="sng" dirty="0">
                <a:solidFill>
                  <a:srgbClr val="FF0000"/>
                </a:solidFill>
                <a:effectLst/>
                <a:latin typeface="omnes-pro"/>
              </a:rPr>
              <a:t>:</a:t>
            </a:r>
          </a:p>
          <a:p>
            <a:pPr>
              <a:buClr>
                <a:schemeClr val="bg1"/>
              </a:buClr>
            </a:pPr>
            <a:endParaRPr lang="en-US" b="1" i="0" u="sng" dirty="0">
              <a:solidFill>
                <a:srgbClr val="FF0000"/>
              </a:solidFill>
              <a:effectLst/>
              <a:latin typeface="omnes-pro"/>
            </a:endParaRPr>
          </a:p>
          <a:p>
            <a:pPr marL="742950" lvl="1" indent="-285750">
              <a:buClr>
                <a:schemeClr val="bg1"/>
              </a:buClr>
              <a:buFont typeface="Wingdings" panose="05000000000000000000" pitchFamily="2" charset="2"/>
              <a:buChar char="Ø"/>
            </a:pPr>
            <a:r>
              <a:rPr lang="en-IN" dirty="0">
                <a:solidFill>
                  <a:schemeClr val="bg1"/>
                </a:solidFill>
                <a:effectLst/>
                <a:latin typeface="Calibri" panose="020F0502020204030204" pitchFamily="34" charset="0"/>
                <a:ea typeface="Calibri" panose="020F0502020204030204" pitchFamily="34" charset="0"/>
              </a:rPr>
              <a:t>Amazon </a:t>
            </a:r>
            <a:r>
              <a:rPr lang="en-IN" dirty="0" err="1">
                <a:solidFill>
                  <a:schemeClr val="bg1"/>
                </a:solidFill>
                <a:effectLst/>
                <a:latin typeface="Calibri" panose="020F0502020204030204" pitchFamily="34" charset="0"/>
                <a:ea typeface="Calibri" panose="020F0502020204030204" pitchFamily="34" charset="0"/>
              </a:rPr>
              <a:t>SimpleDB</a:t>
            </a:r>
            <a:r>
              <a:rPr lang="en-IN" dirty="0">
                <a:solidFill>
                  <a:schemeClr val="bg1"/>
                </a:solidFill>
                <a:effectLst/>
                <a:latin typeface="Calibri" panose="020F0502020204030204" pitchFamily="34" charset="0"/>
                <a:ea typeface="Calibri" panose="020F0502020204030204" pitchFamily="34" charset="0"/>
              </a:rPr>
              <a:t> was a natural choice for a number of their use cases as they moved into AWS cloud.</a:t>
            </a:r>
          </a:p>
          <a:p>
            <a:pPr marL="742950" lvl="1" indent="-285750">
              <a:buClr>
                <a:schemeClr val="bg1"/>
              </a:buClr>
              <a:buFont typeface="Wingdings" panose="05000000000000000000" pitchFamily="2" charset="2"/>
              <a:buChar char="Ø"/>
            </a:pPr>
            <a:endParaRPr lang="en-IN" b="1" i="0" u="sng" dirty="0">
              <a:solidFill>
                <a:schemeClr val="bg1"/>
              </a:solidFill>
              <a:latin typeface="Calibri" panose="020F0502020204030204" pitchFamily="34" charset="0"/>
            </a:endParaRPr>
          </a:p>
          <a:p>
            <a:pPr marL="742950" lvl="1" indent="-285750">
              <a:buClr>
                <a:schemeClr val="bg1"/>
              </a:buClr>
              <a:buFont typeface="Wingdings" panose="05000000000000000000" pitchFamily="2" charset="2"/>
              <a:buChar char="Ø"/>
            </a:pPr>
            <a:r>
              <a:rPr lang="en-IN" sz="1800" dirty="0" err="1">
                <a:solidFill>
                  <a:schemeClr val="bg1"/>
                </a:solidFill>
                <a:effectLst/>
                <a:latin typeface="Calibri" panose="020F0502020204030204" pitchFamily="34" charset="0"/>
                <a:ea typeface="Calibri" panose="020F0502020204030204" pitchFamily="34" charset="0"/>
              </a:rPr>
              <a:t>SimpleDB</a:t>
            </a:r>
            <a:r>
              <a:rPr lang="en-IN" sz="1800" dirty="0">
                <a:solidFill>
                  <a:schemeClr val="bg1"/>
                </a:solidFill>
                <a:effectLst/>
                <a:latin typeface="Calibri" panose="020F0502020204030204" pitchFamily="34" charset="0"/>
                <a:ea typeface="Calibri" panose="020F0502020204030204" pitchFamily="34" charset="0"/>
              </a:rPr>
              <a:t> is highly durable, with writes automatically replicated across availability zones within a region.</a:t>
            </a:r>
          </a:p>
          <a:p>
            <a:pPr marL="742950" lvl="1" indent="-285750">
              <a:buClr>
                <a:schemeClr val="bg1"/>
              </a:buClr>
              <a:buFont typeface="Wingdings" panose="05000000000000000000" pitchFamily="2" charset="2"/>
              <a:buChar char="Ø"/>
            </a:pPr>
            <a:endParaRPr lang="en-IN" b="1" i="0" u="sng" dirty="0">
              <a:solidFill>
                <a:schemeClr val="bg1"/>
              </a:solidFill>
              <a:latin typeface="Calibri" panose="020F0502020204030204" pitchFamily="34" charset="0"/>
            </a:endParaRPr>
          </a:p>
          <a:p>
            <a:pPr marL="742950" lvl="1" indent="-285750">
              <a:buClr>
                <a:schemeClr val="bg1"/>
              </a:buClr>
              <a:buFont typeface="Wingdings" panose="05000000000000000000" pitchFamily="2" charset="2"/>
              <a:buChar char="Ø"/>
            </a:pPr>
            <a:r>
              <a:rPr lang="en-IN" sz="1800" dirty="0">
                <a:solidFill>
                  <a:schemeClr val="bg1"/>
                </a:solidFill>
                <a:effectLst/>
                <a:latin typeface="Calibri" panose="020F0502020204030204" pitchFamily="34" charset="0"/>
                <a:ea typeface="Calibri" panose="020F0502020204030204" pitchFamily="34" charset="0"/>
              </a:rPr>
              <a:t>It also features some really handy query and data format features beyond a simple key/value interface, such as multiple attributes per row key, batch operations, consistent reads, etc</a:t>
            </a:r>
          </a:p>
          <a:p>
            <a:pPr lvl="1">
              <a:buClr>
                <a:schemeClr val="bg1"/>
              </a:buClr>
            </a:pPr>
            <a:endParaRPr lang="en-IN" dirty="0">
              <a:solidFill>
                <a:schemeClr val="bg1"/>
              </a:solidFill>
              <a:latin typeface="Calibri" panose="020F0502020204030204" pitchFamily="34" charset="0"/>
              <a:cs typeface="Times New Roman" panose="02020603050405020304" pitchFamily="18" charset="0"/>
            </a:endParaRPr>
          </a:p>
          <a:p>
            <a:pPr>
              <a:buClr>
                <a:schemeClr val="bg1"/>
              </a:buClr>
            </a:pPr>
            <a:endParaRPr lang="en-IN" dirty="0">
              <a:solidFill>
                <a:schemeClr val="bg1"/>
              </a:solidFill>
            </a:endParaRPr>
          </a:p>
          <a:p>
            <a:endParaRPr lang="en-IN" dirty="0"/>
          </a:p>
          <a:p>
            <a:endParaRPr lang="en-IN" dirty="0"/>
          </a:p>
          <a:p>
            <a:endParaRPr lang="en-IN" dirty="0"/>
          </a:p>
          <a:p>
            <a:pPr marL="285750" indent="-285750">
              <a:buFont typeface="Courier New" panose="02070309020205020404" pitchFamily="49" charset="0"/>
              <a:buChar char="o"/>
            </a:pPr>
            <a:endParaRPr lang="en-IN" dirty="0"/>
          </a:p>
          <a:p>
            <a:endParaRPr lang="en-IN" dirty="0">
              <a:solidFill>
                <a:schemeClr val="bg1"/>
              </a:solidFill>
            </a:endParaRPr>
          </a:p>
          <a:p>
            <a:endParaRPr lang="en-IN" dirty="0"/>
          </a:p>
          <a:p>
            <a:endParaRPr lang="en-IN" dirty="0"/>
          </a:p>
          <a:p>
            <a:endParaRPr lang="en-IN" dirty="0"/>
          </a:p>
          <a:p>
            <a:endParaRPr lang="en-IN" dirty="0"/>
          </a:p>
          <a:p>
            <a:endParaRPr lang="en-IN" dirty="0"/>
          </a:p>
          <a:p>
            <a:r>
              <a:rPr lang="en-IN" dirty="0"/>
              <a:t>                                                                                                     </a:t>
            </a:r>
          </a:p>
        </p:txBody>
      </p:sp>
      <p:pic>
        <p:nvPicPr>
          <p:cNvPr id="4" name="Picture 3">
            <a:extLst>
              <a:ext uri="{FF2B5EF4-FFF2-40B4-BE49-F238E27FC236}">
                <a16:creationId xmlns:a16="http://schemas.microsoft.com/office/drawing/2014/main" id="{2A23E7E4-2CD4-441F-83A1-E59E01B384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76367" y="3067650"/>
            <a:ext cx="2743524" cy="2743524"/>
          </a:xfrm>
          <a:prstGeom prst="rect">
            <a:avLst/>
          </a:prstGeom>
        </p:spPr>
      </p:pic>
    </p:spTree>
    <p:extLst>
      <p:ext uri="{BB962C8B-B14F-4D97-AF65-F5344CB8AC3E}">
        <p14:creationId xmlns:p14="http://schemas.microsoft.com/office/powerpoint/2010/main" val="33996429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2">
            <a:extLst>
              <a:ext uri="{FF2B5EF4-FFF2-40B4-BE49-F238E27FC236}">
                <a16:creationId xmlns:a16="http://schemas.microsoft.com/office/drawing/2014/main" id="{3CC6DE1E-BDF6-4D7C-A20B-5ACA68BB6282}"/>
              </a:ext>
            </a:extLst>
          </p:cNvPr>
          <p:cNvSpPr txBox="1">
            <a:spLocks/>
          </p:cNvSpPr>
          <p:nvPr/>
        </p:nvSpPr>
        <p:spPr>
          <a:xfrm>
            <a:off x="165715" y="343931"/>
            <a:ext cx="11366377" cy="515134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2000" b="1" u="sng" dirty="0">
                <a:solidFill>
                  <a:srgbClr val="FF0000"/>
                </a:solidFill>
                <a:latin typeface="Calibri" panose="020F0502020204030204" pitchFamily="34" charset="0"/>
                <a:ea typeface="Times New Roman" panose="02020603050405020304" pitchFamily="18" charset="0"/>
              </a:rPr>
              <a:t>HBase</a:t>
            </a:r>
            <a:r>
              <a:rPr lang="en-IN" sz="2000" dirty="0">
                <a:solidFill>
                  <a:srgbClr val="FF0000"/>
                </a:solidFill>
                <a:latin typeface="Calibri" panose="020F0502020204030204" pitchFamily="34" charset="0"/>
                <a:ea typeface="Times New Roman" panose="02020603050405020304" pitchFamily="18" charset="0"/>
              </a:rPr>
              <a:t>:</a:t>
            </a:r>
            <a:r>
              <a:rPr lang="en-IN" sz="1800" dirty="0">
                <a:latin typeface="Calibri" panose="020F0502020204030204" pitchFamily="34" charset="0"/>
                <a:ea typeface="Times New Roman" panose="02020603050405020304" pitchFamily="18" charset="0"/>
              </a:rPr>
              <a:t> </a:t>
            </a:r>
          </a:p>
          <a:p>
            <a:pPr lvl="1">
              <a:buFont typeface="Wingdings" panose="05000000000000000000" pitchFamily="2" charset="2"/>
              <a:buChar char="Ø"/>
            </a:pPr>
            <a:r>
              <a:rPr lang="en-IN" sz="1800" dirty="0">
                <a:effectLst/>
                <a:latin typeface="Calibri" panose="020F0502020204030204" pitchFamily="34" charset="0"/>
                <a:ea typeface="Calibri" panose="020F0502020204030204" pitchFamily="34" charset="0"/>
              </a:rPr>
              <a:t>Netflix uses HBase because it’s deeply integrated with Hadoop. </a:t>
            </a:r>
            <a:r>
              <a:rPr lang="en-IN" sz="1400" dirty="0">
                <a:latin typeface="Calibri" panose="020F0502020204030204" pitchFamily="34" charset="0"/>
                <a:ea typeface="Times New Roman" panose="02020603050405020304" pitchFamily="18" charset="0"/>
              </a:rPr>
              <a:t> </a:t>
            </a:r>
          </a:p>
          <a:p>
            <a:pPr lvl="1">
              <a:buFont typeface="Wingdings" panose="05000000000000000000" pitchFamily="2" charset="2"/>
              <a:buChar char="Ø"/>
            </a:pPr>
            <a:endParaRPr lang="en-IN" sz="1400" b="1" u="sng" dirty="0">
              <a:latin typeface="Calibri" panose="020F0502020204030204" pitchFamily="34" charset="0"/>
              <a:ea typeface="Times New Roman" panose="02020603050405020304" pitchFamily="18" charset="0"/>
            </a:endParaRPr>
          </a:p>
          <a:p>
            <a:pPr lvl="1">
              <a:buFont typeface="Wingdings" panose="05000000000000000000" pitchFamily="2" charset="2"/>
              <a:buChar char="Ø"/>
            </a:pPr>
            <a:r>
              <a:rPr lang="en-IN" sz="1800" dirty="0">
                <a:effectLst/>
                <a:latin typeface="Calibri" panose="020F0502020204030204" pitchFamily="34" charset="0"/>
                <a:ea typeface="Calibri" panose="020F0502020204030204" pitchFamily="34" charset="0"/>
              </a:rPr>
              <a:t>the biggest advantage in using HBase is the ability to combine real-time HBase queries with batch map-reduce Hadoop jobs, using HDFS as a shared storage platform. </a:t>
            </a:r>
          </a:p>
          <a:p>
            <a:pPr lvl="1">
              <a:buFont typeface="Wingdings" panose="05000000000000000000" pitchFamily="2" charset="2"/>
              <a:buChar char="Ø"/>
            </a:pPr>
            <a:endParaRPr lang="en-IN" sz="1800" dirty="0">
              <a:latin typeface="Calibri" panose="020F0502020204030204" pitchFamily="34" charset="0"/>
              <a:ea typeface="Calibri" panose="020F0502020204030204" pitchFamily="34" charset="0"/>
            </a:endParaRPr>
          </a:p>
          <a:p>
            <a:pPr lvl="1">
              <a:buFont typeface="Wingdings" panose="05000000000000000000" pitchFamily="2" charset="2"/>
              <a:buChar char="Ø"/>
            </a:pPr>
            <a:r>
              <a:rPr lang="en-IN" sz="1800" dirty="0">
                <a:effectLst/>
                <a:latin typeface="Calibri" panose="020F0502020204030204" pitchFamily="34" charset="0"/>
                <a:ea typeface="Calibri" panose="020F0502020204030204" pitchFamily="34" charset="0"/>
              </a:rPr>
              <a:t>however, that with HBase the company does have to sacrifice some availability for consistency.</a:t>
            </a:r>
          </a:p>
          <a:p>
            <a:pPr marL="457200" lvl="1" indent="0">
              <a:buNone/>
            </a:pPr>
            <a:endParaRPr lang="en-IN" sz="1800" b="1" u="sng" dirty="0">
              <a:latin typeface="Calibri" panose="020F0502020204030204" pitchFamily="34" charset="0"/>
              <a:ea typeface="Times New Roman" panose="02020603050405020304" pitchFamily="18" charset="0"/>
            </a:endParaRPr>
          </a:p>
          <a:p>
            <a:pPr marL="457200" lvl="1" indent="0">
              <a:buNone/>
            </a:pPr>
            <a:endParaRPr lang="en-IN" sz="1800" b="1" u="sng" dirty="0">
              <a:latin typeface="Calibri" panose="020F0502020204030204" pitchFamily="34" charset="0"/>
              <a:ea typeface="Times New Roman" panose="02020603050405020304" pitchFamily="18" charset="0"/>
            </a:endParaRPr>
          </a:p>
          <a:p>
            <a:pPr marL="457200" lvl="1" indent="0">
              <a:buNone/>
            </a:pPr>
            <a:endParaRPr lang="en-IN" sz="1600" b="1" u="sng" dirty="0">
              <a:latin typeface="Times New Roman" panose="02020603050405020304" pitchFamily="18" charset="0"/>
              <a:ea typeface="Times New Roman" panose="02020603050405020304" pitchFamily="18" charset="0"/>
            </a:endParaRPr>
          </a:p>
        </p:txBody>
      </p:sp>
      <p:pic>
        <p:nvPicPr>
          <p:cNvPr id="4" name="Picture 3">
            <a:extLst>
              <a:ext uri="{FF2B5EF4-FFF2-40B4-BE49-F238E27FC236}">
                <a16:creationId xmlns:a16="http://schemas.microsoft.com/office/drawing/2014/main" id="{23C57D65-22DC-40D7-AA19-1629DE339B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04334" y="2552375"/>
            <a:ext cx="4048218" cy="2942903"/>
          </a:xfrm>
          <a:prstGeom prst="rect">
            <a:avLst/>
          </a:prstGeom>
        </p:spPr>
      </p:pic>
    </p:spTree>
    <p:extLst>
      <p:ext uri="{BB962C8B-B14F-4D97-AF65-F5344CB8AC3E}">
        <p14:creationId xmlns:p14="http://schemas.microsoft.com/office/powerpoint/2010/main" val="28784772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2">
            <a:extLst>
              <a:ext uri="{FF2B5EF4-FFF2-40B4-BE49-F238E27FC236}">
                <a16:creationId xmlns:a16="http://schemas.microsoft.com/office/drawing/2014/main" id="{A49D5236-F2CD-490B-A004-AC7766EB4019}"/>
              </a:ext>
            </a:extLst>
          </p:cNvPr>
          <p:cNvSpPr txBox="1">
            <a:spLocks/>
          </p:cNvSpPr>
          <p:nvPr/>
        </p:nvSpPr>
        <p:spPr>
          <a:xfrm>
            <a:off x="165715" y="343931"/>
            <a:ext cx="11366377" cy="555084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en-IN" sz="2200" b="1" u="sng" dirty="0">
                <a:solidFill>
                  <a:srgbClr val="FF0000"/>
                </a:solidFill>
                <a:latin typeface="Calibri" panose="020F0502020204030204" pitchFamily="34" charset="0"/>
                <a:ea typeface="Times New Roman" panose="02020603050405020304" pitchFamily="18" charset="0"/>
              </a:rPr>
              <a:t>Cassandra:</a:t>
            </a:r>
            <a:r>
              <a:rPr lang="en-IN" sz="1800" dirty="0">
                <a:latin typeface="Calibri" panose="020F0502020204030204" pitchFamily="34" charset="0"/>
                <a:ea typeface="Times New Roman" panose="02020603050405020304" pitchFamily="18" charset="0"/>
              </a:rPr>
              <a:t> </a:t>
            </a:r>
            <a:endParaRPr lang="en-IN" sz="1800" dirty="0">
              <a:solidFill>
                <a:srgbClr val="2D2620"/>
              </a:solidFill>
              <a:effectLst/>
              <a:latin typeface="Calibri" panose="020F0502020204030204" pitchFamily="34" charset="0"/>
              <a:ea typeface="Calibri" panose="020F0502020204030204" pitchFamily="34" charset="0"/>
            </a:endParaRPr>
          </a:p>
          <a:p>
            <a:pPr lvl="2">
              <a:buFont typeface="Wingdings" panose="05000000000000000000" pitchFamily="2" charset="2"/>
              <a:buChar char="Ø"/>
            </a:pPr>
            <a:r>
              <a:rPr lang="en-IN" sz="1800" dirty="0">
                <a:effectLst/>
                <a:latin typeface="Calibri" panose="020F0502020204030204" pitchFamily="34" charset="0"/>
                <a:ea typeface="Calibri" panose="020F0502020204030204" pitchFamily="34" charset="0"/>
              </a:rPr>
              <a:t>Netflix uses Cassandra for its scalability and lack of single points of failure and for cross-regional deployments.</a:t>
            </a:r>
          </a:p>
          <a:p>
            <a:pPr lvl="2">
              <a:buFont typeface="Wingdings" panose="05000000000000000000" pitchFamily="2" charset="2"/>
              <a:buChar char="Ø"/>
            </a:pPr>
            <a:r>
              <a:rPr lang="en-IN" sz="1800" dirty="0">
                <a:effectLst/>
                <a:latin typeface="Calibri" panose="020F0502020204030204" pitchFamily="34" charset="0"/>
                <a:ea typeface="Calibri" panose="020F0502020204030204" pitchFamily="34" charset="0"/>
              </a:rPr>
              <a:t>Unlike a distributed database solution using e.g. MySQL or even </a:t>
            </a:r>
            <a:r>
              <a:rPr lang="en-IN" sz="1800" dirty="0" err="1">
                <a:effectLst/>
                <a:latin typeface="Calibri" panose="020F0502020204030204" pitchFamily="34" charset="0"/>
                <a:ea typeface="Calibri" panose="020F0502020204030204" pitchFamily="34" charset="0"/>
              </a:rPr>
              <a:t>SimpleDB</a:t>
            </a:r>
            <a:r>
              <a:rPr lang="en-IN" sz="1800" dirty="0">
                <a:effectLst/>
                <a:latin typeface="Calibri" panose="020F0502020204030204" pitchFamily="34" charset="0"/>
                <a:ea typeface="Calibri" panose="020F0502020204030204" pitchFamily="34" charset="0"/>
              </a:rPr>
              <a:t>, Cassandra (like HBase) can scale horizontally and dynamically by adding more servers, without the need to re-shard – or reboot, for that matter.</a:t>
            </a:r>
          </a:p>
          <a:p>
            <a:pPr lvl="2">
              <a:buFont typeface="Wingdings" panose="05000000000000000000" pitchFamily="2" charset="2"/>
              <a:buChar char="Ø"/>
            </a:pPr>
            <a:r>
              <a:rPr lang="en-IN" sz="1800" dirty="0">
                <a:effectLst/>
                <a:latin typeface="Calibri" panose="020F0502020204030204" pitchFamily="34" charset="0"/>
                <a:ea typeface="Calibri" panose="020F0502020204030204" pitchFamily="34" charset="0"/>
              </a:rPr>
              <a:t>In fact, Cassandra seeks to avoid vertical scalability limits and bottlenecks of any sort: there are no dedicated name nodes (all cluster nodes can serve as such), no practical architectural limitations on data sizes, row/column counts, etc.</a:t>
            </a:r>
          </a:p>
          <a:p>
            <a:pPr marL="914400" lvl="2" indent="0">
              <a:buNone/>
            </a:pPr>
            <a:endParaRPr lang="en-IN" sz="1800" dirty="0">
              <a:latin typeface="Calibri" panose="020F0502020204030204" pitchFamily="34" charset="0"/>
              <a:ea typeface="Times New Roman" panose="02020603050405020304" pitchFamily="18" charset="0"/>
            </a:endParaRPr>
          </a:p>
          <a:p>
            <a:pPr marL="457200" lvl="1" indent="0">
              <a:buNone/>
            </a:pPr>
            <a:endParaRPr lang="en-IN" sz="1800" b="1" u="sng" dirty="0">
              <a:latin typeface="Calibri" panose="020F0502020204030204" pitchFamily="34" charset="0"/>
              <a:ea typeface="Times New Roman" panose="02020603050405020304" pitchFamily="18" charset="0"/>
            </a:endParaRPr>
          </a:p>
          <a:p>
            <a:pPr marL="457200" lvl="1" indent="0">
              <a:buNone/>
            </a:pPr>
            <a:endParaRPr lang="en-IN" sz="1600" b="1" u="sng" dirty="0">
              <a:latin typeface="Times New Roman" panose="02020603050405020304" pitchFamily="18" charset="0"/>
              <a:ea typeface="Times New Roman" panose="02020603050405020304" pitchFamily="18" charset="0"/>
            </a:endParaRPr>
          </a:p>
        </p:txBody>
      </p:sp>
      <p:pic>
        <p:nvPicPr>
          <p:cNvPr id="4" name="Picture 3">
            <a:extLst>
              <a:ext uri="{FF2B5EF4-FFF2-40B4-BE49-F238E27FC236}">
                <a16:creationId xmlns:a16="http://schemas.microsoft.com/office/drawing/2014/main" id="{F309B68B-6162-4D34-BC6C-8EBD9D3B4C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13944" y="3120871"/>
            <a:ext cx="3786981" cy="2543082"/>
          </a:xfrm>
          <a:prstGeom prst="rect">
            <a:avLst/>
          </a:prstGeom>
        </p:spPr>
      </p:pic>
    </p:spTree>
    <p:extLst>
      <p:ext uri="{BB962C8B-B14F-4D97-AF65-F5344CB8AC3E}">
        <p14:creationId xmlns:p14="http://schemas.microsoft.com/office/powerpoint/2010/main" val="21613575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F07395A0-09E3-44AA-89DD-6A755E02D364}"/>
              </a:ext>
            </a:extLst>
          </p:cNvPr>
          <p:cNvSpPr>
            <a:spLocks noGrp="1"/>
          </p:cNvSpPr>
          <p:nvPr>
            <p:ph type="ctrTitle"/>
          </p:nvPr>
        </p:nvSpPr>
        <p:spPr/>
        <p:txBody>
          <a:bodyPr/>
          <a:lstStyle/>
          <a:p>
            <a:endParaRPr lang="en-IN"/>
          </a:p>
        </p:txBody>
      </p:sp>
      <p:sp>
        <p:nvSpPr>
          <p:cNvPr id="9" name="Subtitle 8">
            <a:extLst>
              <a:ext uri="{FF2B5EF4-FFF2-40B4-BE49-F238E27FC236}">
                <a16:creationId xmlns:a16="http://schemas.microsoft.com/office/drawing/2014/main" id="{227C0D1F-9262-4867-8C12-33243F02A7B6}"/>
              </a:ext>
            </a:extLst>
          </p:cNvPr>
          <p:cNvSpPr>
            <a:spLocks noGrp="1"/>
          </p:cNvSpPr>
          <p:nvPr>
            <p:ph type="subTitle" idx="1"/>
          </p:nvPr>
        </p:nvSpPr>
        <p:spPr/>
        <p:txBody>
          <a:bodyPr/>
          <a:lstStyle/>
          <a:p>
            <a:endParaRPr lang="en-IN"/>
          </a:p>
        </p:txBody>
      </p:sp>
      <p:pic>
        <p:nvPicPr>
          <p:cNvPr id="5" name="Picture 4">
            <a:extLst>
              <a:ext uri="{FF2B5EF4-FFF2-40B4-BE49-F238E27FC236}">
                <a16:creationId xmlns:a16="http://schemas.microsoft.com/office/drawing/2014/main" id="{C744C5C0-8FEC-4C32-A91F-D43F525269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0" name="TextBox 9">
            <a:extLst>
              <a:ext uri="{FF2B5EF4-FFF2-40B4-BE49-F238E27FC236}">
                <a16:creationId xmlns:a16="http://schemas.microsoft.com/office/drawing/2014/main" id="{52FE1B84-EE19-4C22-AEA4-848E4DC8CC80}"/>
              </a:ext>
            </a:extLst>
          </p:cNvPr>
          <p:cNvSpPr txBox="1"/>
          <p:nvPr/>
        </p:nvSpPr>
        <p:spPr>
          <a:xfrm>
            <a:off x="573741" y="610436"/>
            <a:ext cx="10470777" cy="3231654"/>
          </a:xfrm>
          <a:prstGeom prst="rect">
            <a:avLst/>
          </a:prstGeom>
          <a:noFill/>
        </p:spPr>
        <p:txBody>
          <a:bodyPr wrap="square" rtlCol="0">
            <a:spAutoFit/>
          </a:bodyPr>
          <a:lstStyle/>
          <a:p>
            <a:pPr algn="ctr"/>
            <a:endParaRPr lang="en-US" sz="3600" dirty="0">
              <a:solidFill>
                <a:schemeClr val="bg1"/>
              </a:solidFill>
              <a:latin typeface="+mj-lt"/>
            </a:endParaRPr>
          </a:p>
          <a:p>
            <a:pPr algn="ctr"/>
            <a:endParaRPr lang="en-US" sz="3600" dirty="0">
              <a:solidFill>
                <a:schemeClr val="bg1"/>
              </a:solidFill>
              <a:latin typeface="+mj-lt"/>
            </a:endParaRPr>
          </a:p>
          <a:p>
            <a:pPr algn="ctr"/>
            <a:endParaRPr lang="en-US" sz="3600" dirty="0">
              <a:solidFill>
                <a:schemeClr val="bg1"/>
              </a:solidFill>
              <a:latin typeface="+mj-lt"/>
            </a:endParaRPr>
          </a:p>
          <a:p>
            <a:pPr algn="ctr"/>
            <a:r>
              <a:rPr lang="en-US" sz="4800" dirty="0">
                <a:solidFill>
                  <a:schemeClr val="bg1"/>
                </a:solidFill>
                <a:latin typeface="+mj-lt"/>
              </a:rPr>
              <a:t>NETFLIX CONTENT DELIVERY NETWORK – </a:t>
            </a:r>
          </a:p>
          <a:p>
            <a:pPr algn="ctr"/>
            <a:r>
              <a:rPr lang="en-US" sz="4800" b="1" dirty="0">
                <a:solidFill>
                  <a:srgbClr val="FF0000"/>
                </a:solidFill>
                <a:latin typeface="+mj-lt"/>
              </a:rPr>
              <a:t>OPEN CONNECT</a:t>
            </a:r>
            <a:endParaRPr lang="en-IN" sz="4800" b="1" dirty="0">
              <a:solidFill>
                <a:srgbClr val="FF0000"/>
              </a:solidFill>
              <a:latin typeface="+mj-lt"/>
            </a:endParaRPr>
          </a:p>
        </p:txBody>
      </p:sp>
    </p:spTree>
    <p:extLst>
      <p:ext uri="{BB962C8B-B14F-4D97-AF65-F5344CB8AC3E}">
        <p14:creationId xmlns:p14="http://schemas.microsoft.com/office/powerpoint/2010/main" val="11482201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7DE270B-253C-4EBE-B0DA-F78643DA934E}"/>
              </a:ext>
            </a:extLst>
          </p:cNvPr>
          <p:cNvSpPr>
            <a:spLocks noGrp="1"/>
          </p:cNvSpPr>
          <p:nvPr>
            <p:ph type="title"/>
          </p:nvPr>
        </p:nvSpPr>
        <p:spPr/>
        <p:txBody>
          <a:bodyPr/>
          <a:lstStyle/>
          <a:p>
            <a:endParaRPr lang="en-IN"/>
          </a:p>
        </p:txBody>
      </p:sp>
      <p:pic>
        <p:nvPicPr>
          <p:cNvPr id="3" name="Content Placeholder 2" descr="Lightbulb">
            <a:extLst>
              <a:ext uri="{FF2B5EF4-FFF2-40B4-BE49-F238E27FC236}">
                <a16:creationId xmlns:a16="http://schemas.microsoft.com/office/drawing/2014/main" id="{AE9E053F-9D08-42DD-BCAC-75665C73F698}"/>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638800" y="3544094"/>
            <a:ext cx="914400" cy="914400"/>
          </a:xfrm>
        </p:spPr>
      </p:pic>
      <p:pic>
        <p:nvPicPr>
          <p:cNvPr id="5" name="Picture 4">
            <a:extLst>
              <a:ext uri="{FF2B5EF4-FFF2-40B4-BE49-F238E27FC236}">
                <a16:creationId xmlns:a16="http://schemas.microsoft.com/office/drawing/2014/main" id="{C744C5C0-8FEC-4C32-A91F-D43F5252691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TextBox 6">
            <a:extLst>
              <a:ext uri="{FF2B5EF4-FFF2-40B4-BE49-F238E27FC236}">
                <a16:creationId xmlns:a16="http://schemas.microsoft.com/office/drawing/2014/main" id="{EC4862F5-FC68-4FF9-8257-E5D3988567AE}"/>
              </a:ext>
            </a:extLst>
          </p:cNvPr>
          <p:cNvSpPr txBox="1"/>
          <p:nvPr/>
        </p:nvSpPr>
        <p:spPr>
          <a:xfrm>
            <a:off x="838200" y="573460"/>
            <a:ext cx="10515600" cy="4124206"/>
          </a:xfrm>
          <a:prstGeom prst="rect">
            <a:avLst/>
          </a:prstGeom>
          <a:noFill/>
        </p:spPr>
        <p:txBody>
          <a:bodyPr wrap="square" rtlCol="0">
            <a:spAutoFit/>
          </a:bodyPr>
          <a:lstStyle/>
          <a:p>
            <a:r>
              <a:rPr lang="en-US" sz="2800" dirty="0">
                <a:solidFill>
                  <a:srgbClr val="FF0000"/>
                </a:solidFill>
              </a:rPr>
              <a:t>HOW AND WHY DID OPEN CONNECT EVOLVE?</a:t>
            </a:r>
          </a:p>
          <a:p>
            <a:endParaRPr lang="en-US" dirty="0">
              <a:solidFill>
                <a:schemeClr val="bg1"/>
              </a:solidFill>
            </a:endParaRPr>
          </a:p>
          <a:p>
            <a:pPr marL="285750" indent="-285750">
              <a:buFont typeface="Wingdings" panose="05000000000000000000" pitchFamily="2" charset="2"/>
              <a:buChar char="Ø"/>
            </a:pPr>
            <a:endParaRPr lang="en-US" dirty="0">
              <a:solidFill>
                <a:schemeClr val="bg1"/>
              </a:solidFill>
              <a:latin typeface="NetflixSansLight"/>
            </a:endParaRPr>
          </a:p>
          <a:p>
            <a:pPr marL="285750" indent="-285750">
              <a:buFont typeface="Wingdings" panose="05000000000000000000" pitchFamily="2" charset="2"/>
              <a:buChar char="Ø"/>
            </a:pPr>
            <a:r>
              <a:rPr lang="en-US" dirty="0">
                <a:solidFill>
                  <a:schemeClr val="bg1"/>
                </a:solidFill>
                <a:latin typeface="NetflixSansLight"/>
              </a:rPr>
              <a:t>Developed in 2011.</a:t>
            </a:r>
            <a:endParaRPr lang="en-US" b="0" i="0" dirty="0">
              <a:solidFill>
                <a:schemeClr val="bg1"/>
              </a:solidFill>
              <a:effectLst/>
              <a:latin typeface="NetflixSansLight"/>
            </a:endParaRPr>
          </a:p>
          <a:p>
            <a:endParaRPr lang="en-US" b="0" i="0" dirty="0">
              <a:solidFill>
                <a:schemeClr val="bg1"/>
              </a:solidFill>
              <a:effectLst/>
              <a:latin typeface="NetflixSansLight"/>
            </a:endParaRPr>
          </a:p>
          <a:p>
            <a:pPr marL="285750" indent="-285750">
              <a:buFont typeface="Wingdings" panose="05000000000000000000" pitchFamily="2" charset="2"/>
              <a:buChar char="Ø"/>
            </a:pPr>
            <a:r>
              <a:rPr lang="en-US" dirty="0">
                <a:solidFill>
                  <a:schemeClr val="bg1"/>
                </a:solidFill>
                <a:latin typeface="NetflixSansLight"/>
              </a:rPr>
              <a:t>P</a:t>
            </a:r>
            <a:r>
              <a:rPr lang="en-US" b="0" i="0" dirty="0">
                <a:solidFill>
                  <a:schemeClr val="bg1"/>
                </a:solidFill>
                <a:effectLst/>
                <a:latin typeface="NetflixSansLight"/>
              </a:rPr>
              <a:t>roved to be a significant share of internet traffic in every market in which they operated.</a:t>
            </a:r>
            <a:endParaRPr lang="en-IN" b="0" i="0" dirty="0">
              <a:solidFill>
                <a:schemeClr val="bg1"/>
              </a:solidFill>
              <a:effectLst/>
              <a:latin typeface="NetflixSansLight"/>
            </a:endParaRPr>
          </a:p>
          <a:p>
            <a:endParaRPr lang="en-US" dirty="0">
              <a:solidFill>
                <a:schemeClr val="bg1"/>
              </a:solidFill>
              <a:latin typeface="NetflixSansLight"/>
            </a:endParaRPr>
          </a:p>
          <a:p>
            <a:pPr marL="285750" indent="-285750">
              <a:buFont typeface="Wingdings" panose="05000000000000000000" pitchFamily="2" charset="2"/>
              <a:buChar char="Ø"/>
            </a:pPr>
            <a:r>
              <a:rPr lang="en-US" dirty="0">
                <a:solidFill>
                  <a:schemeClr val="bg1"/>
                </a:solidFill>
                <a:latin typeface="NetflixSansLight"/>
              </a:rPr>
              <a:t>W</a:t>
            </a:r>
            <a:r>
              <a:rPr lang="en-US" b="0" i="0" dirty="0">
                <a:solidFill>
                  <a:schemeClr val="bg1"/>
                </a:solidFill>
                <a:effectLst/>
                <a:latin typeface="NetflixSansLight"/>
              </a:rPr>
              <a:t>anted to use their knowledge to build a more efficient CDN.</a:t>
            </a:r>
          </a:p>
          <a:p>
            <a:endParaRPr lang="en-US" dirty="0">
              <a:solidFill>
                <a:schemeClr val="bg1"/>
              </a:solidFill>
              <a:latin typeface="NetflixSansLight"/>
            </a:endParaRPr>
          </a:p>
          <a:p>
            <a:pPr marL="285750" indent="-285750">
              <a:buFont typeface="Wingdings" panose="05000000000000000000" pitchFamily="2" charset="2"/>
              <a:buChar char="Ø"/>
            </a:pPr>
            <a:r>
              <a:rPr lang="en-US" b="0" i="0" dirty="0">
                <a:solidFill>
                  <a:schemeClr val="bg1"/>
                </a:solidFill>
                <a:effectLst/>
                <a:latin typeface="NetflixSansLight"/>
              </a:rPr>
              <a:t>Sophisticated popularity models </a:t>
            </a:r>
            <a:r>
              <a:rPr lang="en-US" dirty="0">
                <a:solidFill>
                  <a:schemeClr val="bg1"/>
                </a:solidFill>
                <a:latin typeface="NetflixSansLight"/>
              </a:rPr>
              <a:t>ensure that </a:t>
            </a:r>
            <a:r>
              <a:rPr lang="en-US" b="0" i="0" dirty="0">
                <a:solidFill>
                  <a:schemeClr val="bg1"/>
                </a:solidFill>
                <a:effectLst/>
                <a:latin typeface="NetflixSansLight"/>
              </a:rPr>
              <a:t>the right file is on the right server at the right time. </a:t>
            </a:r>
          </a:p>
          <a:p>
            <a:endParaRPr lang="en-US" dirty="0">
              <a:solidFill>
                <a:schemeClr val="bg1"/>
              </a:solidFill>
              <a:latin typeface="NetflixSansLight"/>
            </a:endParaRPr>
          </a:p>
          <a:p>
            <a:pPr marL="285750" indent="-285750">
              <a:buFont typeface="Wingdings" panose="05000000000000000000" pitchFamily="2" charset="2"/>
              <a:buChar char="Ø"/>
            </a:pPr>
            <a:r>
              <a:rPr lang="en-US" dirty="0">
                <a:solidFill>
                  <a:schemeClr val="bg1"/>
                </a:solidFill>
                <a:latin typeface="NetflixSansLight"/>
              </a:rPr>
              <a:t>P</a:t>
            </a:r>
            <a:r>
              <a:rPr lang="en-US" b="0" i="0" dirty="0">
                <a:solidFill>
                  <a:schemeClr val="bg1"/>
                </a:solidFill>
                <a:effectLst/>
                <a:latin typeface="NetflixSansLight"/>
              </a:rPr>
              <a:t>re-positioning content in this way allows </a:t>
            </a:r>
            <a:r>
              <a:rPr lang="en-US" dirty="0">
                <a:solidFill>
                  <a:schemeClr val="bg1"/>
                </a:solidFill>
                <a:latin typeface="NetflixSansLight"/>
              </a:rPr>
              <a:t> </a:t>
            </a:r>
            <a:r>
              <a:rPr lang="en-US" b="0" i="0" dirty="0">
                <a:solidFill>
                  <a:schemeClr val="bg1"/>
                </a:solidFill>
                <a:effectLst/>
                <a:latin typeface="NetflixSansLight"/>
              </a:rPr>
              <a:t>to avoid any significant utilization of internet “backbone” capacity.</a:t>
            </a:r>
          </a:p>
          <a:p>
            <a:endParaRPr lang="en-US" dirty="0">
              <a:solidFill>
                <a:schemeClr val="bg1"/>
              </a:solidFill>
            </a:endParaRPr>
          </a:p>
        </p:txBody>
      </p:sp>
      <p:pic>
        <p:nvPicPr>
          <p:cNvPr id="9" name="Graphic 8" descr="Lightbulb">
            <a:extLst>
              <a:ext uri="{FF2B5EF4-FFF2-40B4-BE49-F238E27FC236}">
                <a16:creationId xmlns:a16="http://schemas.microsoft.com/office/drawing/2014/main" id="{40BE1B63-CFA7-4431-B2CB-CE54414D54F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43436" y="365125"/>
            <a:ext cx="914400" cy="914400"/>
          </a:xfrm>
          <a:prstGeom prst="rect">
            <a:avLst/>
          </a:prstGeom>
        </p:spPr>
      </p:pic>
    </p:spTree>
    <p:extLst>
      <p:ext uri="{BB962C8B-B14F-4D97-AF65-F5344CB8AC3E}">
        <p14:creationId xmlns:p14="http://schemas.microsoft.com/office/powerpoint/2010/main" val="3853174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CC3CD7-DA20-49D5-96F3-A42FEA7A3FA5}"/>
              </a:ext>
            </a:extLst>
          </p:cNvPr>
          <p:cNvSpPr>
            <a:spLocks noGrp="1"/>
          </p:cNvSpPr>
          <p:nvPr>
            <p:ph type="ctrTitle"/>
          </p:nvPr>
        </p:nvSpPr>
        <p:spPr/>
        <p:txBody>
          <a:bodyPr/>
          <a:lstStyle/>
          <a:p>
            <a:endParaRPr lang="en-IN"/>
          </a:p>
        </p:txBody>
      </p:sp>
      <p:sp>
        <p:nvSpPr>
          <p:cNvPr id="3" name="Subtitle 2">
            <a:extLst>
              <a:ext uri="{FF2B5EF4-FFF2-40B4-BE49-F238E27FC236}">
                <a16:creationId xmlns:a16="http://schemas.microsoft.com/office/drawing/2014/main" id="{F9C4CD89-19BF-4BED-A2A4-FD43CF1F392F}"/>
              </a:ext>
            </a:extLst>
          </p:cNvPr>
          <p:cNvSpPr>
            <a:spLocks noGrp="1"/>
          </p:cNvSpPr>
          <p:nvPr>
            <p:ph type="subTitle" idx="1"/>
          </p:nvPr>
        </p:nvSpPr>
        <p:spPr/>
        <p:txBody>
          <a:bodyPr/>
          <a:lstStyle/>
          <a:p>
            <a:endParaRPr lang="en-IN"/>
          </a:p>
        </p:txBody>
      </p:sp>
      <p:pic>
        <p:nvPicPr>
          <p:cNvPr id="5" name="Picture 4">
            <a:extLst>
              <a:ext uri="{FF2B5EF4-FFF2-40B4-BE49-F238E27FC236}">
                <a16:creationId xmlns:a16="http://schemas.microsoft.com/office/drawing/2014/main" id="{C744C5C0-8FEC-4C32-A91F-D43F525269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78" y="0"/>
            <a:ext cx="12192000" cy="6858000"/>
          </a:xfrm>
          <a:prstGeom prst="rect">
            <a:avLst/>
          </a:prstGeom>
        </p:spPr>
      </p:pic>
      <p:pic>
        <p:nvPicPr>
          <p:cNvPr id="6" name="Picture 5">
            <a:extLst>
              <a:ext uri="{FF2B5EF4-FFF2-40B4-BE49-F238E27FC236}">
                <a16:creationId xmlns:a16="http://schemas.microsoft.com/office/drawing/2014/main" id="{5C294AA9-EE0F-42AE-B9BB-2FC6127E4C9D}"/>
              </a:ext>
            </a:extLst>
          </p:cNvPr>
          <p:cNvPicPr>
            <a:picLocks noChangeAspect="1"/>
          </p:cNvPicPr>
          <p:nvPr/>
        </p:nvPicPr>
        <p:blipFill>
          <a:blip r:embed="rId3"/>
          <a:stretch>
            <a:fillRect/>
          </a:stretch>
        </p:blipFill>
        <p:spPr>
          <a:xfrm>
            <a:off x="786652" y="730607"/>
            <a:ext cx="10493189" cy="4866060"/>
          </a:xfrm>
          <a:prstGeom prst="rect">
            <a:avLst/>
          </a:prstGeom>
        </p:spPr>
      </p:pic>
      <p:sp>
        <p:nvSpPr>
          <p:cNvPr id="4" name="TextBox 3">
            <a:extLst>
              <a:ext uri="{FF2B5EF4-FFF2-40B4-BE49-F238E27FC236}">
                <a16:creationId xmlns:a16="http://schemas.microsoft.com/office/drawing/2014/main" id="{2D1903C3-B1F6-4C9B-B9E1-819644CA7DF2}"/>
              </a:ext>
            </a:extLst>
          </p:cNvPr>
          <p:cNvSpPr txBox="1"/>
          <p:nvPr/>
        </p:nvSpPr>
        <p:spPr>
          <a:xfrm>
            <a:off x="4258235" y="959224"/>
            <a:ext cx="1775012" cy="1200329"/>
          </a:xfrm>
          <a:prstGeom prst="rect">
            <a:avLst/>
          </a:prstGeom>
          <a:noFill/>
        </p:spPr>
        <p:txBody>
          <a:bodyPr wrap="square" rtlCol="0">
            <a:spAutoFit/>
          </a:bodyPr>
          <a:lstStyle/>
          <a:p>
            <a:r>
              <a:rPr lang="en-US" dirty="0">
                <a:latin typeface="NetflixSansLight"/>
              </a:rPr>
              <a:t>1. U</a:t>
            </a:r>
            <a:r>
              <a:rPr lang="en-US" b="0" i="0" dirty="0">
                <a:effectLst/>
                <a:latin typeface="NetflixSansLight"/>
              </a:rPr>
              <a:t>ndersea cables used to access internet content.</a:t>
            </a:r>
          </a:p>
        </p:txBody>
      </p:sp>
      <p:sp>
        <p:nvSpPr>
          <p:cNvPr id="8" name="TextBox 7">
            <a:extLst>
              <a:ext uri="{FF2B5EF4-FFF2-40B4-BE49-F238E27FC236}">
                <a16:creationId xmlns:a16="http://schemas.microsoft.com/office/drawing/2014/main" id="{8A1DA0FB-5125-4297-9848-6211BAC1B7FF}"/>
              </a:ext>
            </a:extLst>
          </p:cNvPr>
          <p:cNvSpPr txBox="1"/>
          <p:nvPr/>
        </p:nvSpPr>
        <p:spPr>
          <a:xfrm>
            <a:off x="4616824" y="3352658"/>
            <a:ext cx="4320987" cy="1754326"/>
          </a:xfrm>
          <a:prstGeom prst="rect">
            <a:avLst/>
          </a:prstGeom>
          <a:noFill/>
        </p:spPr>
        <p:txBody>
          <a:bodyPr wrap="square" rtlCol="0">
            <a:spAutoFit/>
          </a:bodyPr>
          <a:lstStyle/>
          <a:p>
            <a:r>
              <a:rPr lang="en-US" dirty="0">
                <a:latin typeface="NetflixSansLight"/>
              </a:rPr>
              <a:t>2. T</a:t>
            </a:r>
            <a:r>
              <a:rPr lang="en-US" b="0" i="0" dirty="0">
                <a:effectLst/>
                <a:latin typeface="NetflixSansLight"/>
              </a:rPr>
              <a:t>hey copy each file </a:t>
            </a:r>
            <a:r>
              <a:rPr lang="en-US" b="0" i="1" dirty="0">
                <a:effectLst/>
                <a:latin typeface="NetflixSansLight"/>
              </a:rPr>
              <a:t>once</a:t>
            </a:r>
            <a:r>
              <a:rPr lang="en-US" b="0" i="0" dirty="0">
                <a:effectLst/>
                <a:latin typeface="NetflixSansLight"/>
              </a:rPr>
              <a:t> from                                                            their US-based transcoding repository to the storage locations within Australia.</a:t>
            </a:r>
          </a:p>
          <a:p>
            <a:r>
              <a:rPr lang="en-IN" dirty="0">
                <a:latin typeface="NetflixSansLight"/>
              </a:rPr>
              <a:t>D</a:t>
            </a:r>
            <a:r>
              <a:rPr lang="en-IN" b="0" i="0" dirty="0">
                <a:effectLst/>
                <a:latin typeface="NetflixSansLight"/>
              </a:rPr>
              <a:t>one during off-peak hours.</a:t>
            </a:r>
            <a:endParaRPr lang="en-US" b="0" i="0" dirty="0">
              <a:effectLst/>
              <a:latin typeface="NetflixSansLight"/>
            </a:endParaRPr>
          </a:p>
          <a:p>
            <a:endParaRPr lang="en-IN" dirty="0">
              <a:latin typeface="NetflixSansLight"/>
            </a:endParaRPr>
          </a:p>
          <a:p>
            <a:endParaRPr lang="en-IN" dirty="0"/>
          </a:p>
        </p:txBody>
      </p:sp>
      <p:sp>
        <p:nvSpPr>
          <p:cNvPr id="9" name="TextBox 8">
            <a:extLst>
              <a:ext uri="{FF2B5EF4-FFF2-40B4-BE49-F238E27FC236}">
                <a16:creationId xmlns:a16="http://schemas.microsoft.com/office/drawing/2014/main" id="{412378F1-C0F9-42E6-8272-DEFEC20ED363}"/>
              </a:ext>
            </a:extLst>
          </p:cNvPr>
          <p:cNvSpPr txBox="1"/>
          <p:nvPr/>
        </p:nvSpPr>
        <p:spPr>
          <a:xfrm>
            <a:off x="1667435" y="2760217"/>
            <a:ext cx="2501153" cy="1477328"/>
          </a:xfrm>
          <a:prstGeom prst="rect">
            <a:avLst/>
          </a:prstGeom>
          <a:noFill/>
        </p:spPr>
        <p:txBody>
          <a:bodyPr wrap="square" rtlCol="0">
            <a:spAutoFit/>
          </a:bodyPr>
          <a:lstStyle/>
          <a:p>
            <a:r>
              <a:rPr lang="en-US" dirty="0">
                <a:latin typeface="NetflixSansLight"/>
              </a:rPr>
              <a:t>3. I</a:t>
            </a:r>
            <a:r>
              <a:rPr lang="en-US" b="0" i="0" dirty="0">
                <a:effectLst/>
                <a:latin typeface="NetflixSansLight"/>
              </a:rPr>
              <a:t>t is then replicated to dozens of Open Connect servers within each ISP network.</a:t>
            </a:r>
            <a:endParaRPr lang="en-IN" dirty="0"/>
          </a:p>
          <a:p>
            <a:endParaRPr lang="en-IN" dirty="0"/>
          </a:p>
        </p:txBody>
      </p:sp>
      <p:sp>
        <p:nvSpPr>
          <p:cNvPr id="11" name="TextBox 10">
            <a:extLst>
              <a:ext uri="{FF2B5EF4-FFF2-40B4-BE49-F238E27FC236}">
                <a16:creationId xmlns:a16="http://schemas.microsoft.com/office/drawing/2014/main" id="{0FA703E3-A9BF-4F42-A4CF-7600CA5A1885}"/>
              </a:ext>
            </a:extLst>
          </p:cNvPr>
          <p:cNvSpPr txBox="1"/>
          <p:nvPr/>
        </p:nvSpPr>
        <p:spPr>
          <a:xfrm>
            <a:off x="869576" y="134471"/>
            <a:ext cx="8068235" cy="461665"/>
          </a:xfrm>
          <a:prstGeom prst="rect">
            <a:avLst/>
          </a:prstGeom>
          <a:noFill/>
        </p:spPr>
        <p:txBody>
          <a:bodyPr wrap="square" rtlCol="0">
            <a:spAutoFit/>
          </a:bodyPr>
          <a:lstStyle/>
          <a:p>
            <a:r>
              <a:rPr lang="en-IN" sz="2400" dirty="0">
                <a:solidFill>
                  <a:srgbClr val="FF0000"/>
                </a:solidFill>
              </a:rPr>
              <a:t>HOW OPEN CONNECT WORKS IN AUSTRALIA?</a:t>
            </a:r>
          </a:p>
        </p:txBody>
      </p:sp>
      <p:pic>
        <p:nvPicPr>
          <p:cNvPr id="13" name="Graphic 12" descr="Lightbulb">
            <a:extLst>
              <a:ext uri="{FF2B5EF4-FFF2-40B4-BE49-F238E27FC236}">
                <a16:creationId xmlns:a16="http://schemas.microsoft.com/office/drawing/2014/main" id="{F45A0503-4460-4483-8D6C-1F82D9BB734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1376" y="44824"/>
            <a:ext cx="914400" cy="914400"/>
          </a:xfrm>
          <a:prstGeom prst="rect">
            <a:avLst/>
          </a:prstGeom>
        </p:spPr>
      </p:pic>
    </p:spTree>
    <p:extLst>
      <p:ext uri="{BB962C8B-B14F-4D97-AF65-F5344CB8AC3E}">
        <p14:creationId xmlns:p14="http://schemas.microsoft.com/office/powerpoint/2010/main" val="21447430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CC3CD7-DA20-49D5-96F3-A42FEA7A3FA5}"/>
              </a:ext>
            </a:extLst>
          </p:cNvPr>
          <p:cNvSpPr>
            <a:spLocks noGrp="1"/>
          </p:cNvSpPr>
          <p:nvPr>
            <p:ph type="ctrTitle"/>
          </p:nvPr>
        </p:nvSpPr>
        <p:spPr/>
        <p:txBody>
          <a:bodyPr/>
          <a:lstStyle/>
          <a:p>
            <a:endParaRPr lang="en-IN"/>
          </a:p>
        </p:txBody>
      </p:sp>
      <p:sp>
        <p:nvSpPr>
          <p:cNvPr id="3" name="Subtitle 2">
            <a:extLst>
              <a:ext uri="{FF2B5EF4-FFF2-40B4-BE49-F238E27FC236}">
                <a16:creationId xmlns:a16="http://schemas.microsoft.com/office/drawing/2014/main" id="{F9C4CD89-19BF-4BED-A2A4-FD43CF1F392F}"/>
              </a:ext>
            </a:extLst>
          </p:cNvPr>
          <p:cNvSpPr>
            <a:spLocks noGrp="1"/>
          </p:cNvSpPr>
          <p:nvPr>
            <p:ph type="subTitle" idx="1"/>
          </p:nvPr>
        </p:nvSpPr>
        <p:spPr/>
        <p:txBody>
          <a:bodyPr/>
          <a:lstStyle/>
          <a:p>
            <a:endParaRPr lang="en-IN"/>
          </a:p>
        </p:txBody>
      </p:sp>
      <p:pic>
        <p:nvPicPr>
          <p:cNvPr id="5" name="Picture 4">
            <a:extLst>
              <a:ext uri="{FF2B5EF4-FFF2-40B4-BE49-F238E27FC236}">
                <a16:creationId xmlns:a16="http://schemas.microsoft.com/office/drawing/2014/main" id="{C744C5C0-8FEC-4C32-A91F-D43F525269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78" y="0"/>
            <a:ext cx="12192000" cy="6858000"/>
          </a:xfrm>
          <a:prstGeom prst="rect">
            <a:avLst/>
          </a:prstGeom>
        </p:spPr>
      </p:pic>
      <p:sp>
        <p:nvSpPr>
          <p:cNvPr id="4" name="TextBox 3">
            <a:extLst>
              <a:ext uri="{FF2B5EF4-FFF2-40B4-BE49-F238E27FC236}">
                <a16:creationId xmlns:a16="http://schemas.microsoft.com/office/drawing/2014/main" id="{99ACAAA5-026E-4321-BEED-86C28F4FDC86}"/>
              </a:ext>
            </a:extLst>
          </p:cNvPr>
          <p:cNvSpPr txBox="1"/>
          <p:nvPr/>
        </p:nvSpPr>
        <p:spPr>
          <a:xfrm>
            <a:off x="573742" y="522328"/>
            <a:ext cx="11187952" cy="1077218"/>
          </a:xfrm>
          <a:prstGeom prst="rect">
            <a:avLst/>
          </a:prstGeom>
          <a:noFill/>
        </p:spPr>
        <p:txBody>
          <a:bodyPr wrap="square" rtlCol="0">
            <a:spAutoFit/>
          </a:bodyPr>
          <a:lstStyle/>
          <a:p>
            <a:r>
              <a:rPr lang="en-US" sz="2800" b="1" i="0" dirty="0">
                <a:solidFill>
                  <a:srgbClr val="FF0000"/>
                </a:solidFill>
                <a:effectLst/>
                <a:latin typeface="Netflix Sans"/>
              </a:rPr>
              <a:t> HOW NETFLIX OPEN CONNECT WORKS</a:t>
            </a:r>
          </a:p>
          <a:p>
            <a:endParaRPr lang="en-US" b="0" i="0" dirty="0">
              <a:solidFill>
                <a:schemeClr val="bg1"/>
              </a:solidFill>
              <a:effectLst/>
              <a:latin typeface="Whitney SSm A"/>
            </a:endParaRPr>
          </a:p>
          <a:p>
            <a:r>
              <a:rPr lang="en-US" b="0" i="0" dirty="0">
                <a:solidFill>
                  <a:schemeClr val="bg1"/>
                </a:solidFill>
                <a:effectLst/>
                <a:latin typeface="Whitney SSm A"/>
              </a:rPr>
              <a:t>The following diagram illustrates how the playback process works:</a:t>
            </a:r>
            <a:endParaRPr lang="en-US" b="1" i="0" dirty="0">
              <a:solidFill>
                <a:schemeClr val="bg1"/>
              </a:solidFill>
              <a:effectLst/>
              <a:latin typeface="Netflix Sans"/>
            </a:endParaRPr>
          </a:p>
        </p:txBody>
      </p:sp>
      <p:pic>
        <p:nvPicPr>
          <p:cNvPr id="7" name="Picture 6">
            <a:extLst>
              <a:ext uri="{FF2B5EF4-FFF2-40B4-BE49-F238E27FC236}">
                <a16:creationId xmlns:a16="http://schemas.microsoft.com/office/drawing/2014/main" id="{31C2B71A-2310-40F3-A702-AD858125C85A}"/>
              </a:ext>
            </a:extLst>
          </p:cNvPr>
          <p:cNvPicPr>
            <a:picLocks noChangeAspect="1"/>
          </p:cNvPicPr>
          <p:nvPr/>
        </p:nvPicPr>
        <p:blipFill>
          <a:blip r:embed="rId3"/>
          <a:stretch>
            <a:fillRect/>
          </a:stretch>
        </p:blipFill>
        <p:spPr>
          <a:xfrm>
            <a:off x="2465294" y="1810871"/>
            <a:ext cx="7135906" cy="3801036"/>
          </a:xfrm>
          <a:prstGeom prst="rect">
            <a:avLst/>
          </a:prstGeom>
        </p:spPr>
      </p:pic>
      <p:pic>
        <p:nvPicPr>
          <p:cNvPr id="8" name="Graphic 7" descr="Lightbulb">
            <a:extLst>
              <a:ext uri="{FF2B5EF4-FFF2-40B4-BE49-F238E27FC236}">
                <a16:creationId xmlns:a16="http://schemas.microsoft.com/office/drawing/2014/main" id="{6F1F30C4-6018-4485-8DEE-EB42822FDD2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6894" y="207963"/>
            <a:ext cx="914400" cy="914400"/>
          </a:xfrm>
          <a:prstGeom prst="rect">
            <a:avLst/>
          </a:prstGeom>
        </p:spPr>
      </p:pic>
    </p:spTree>
    <p:extLst>
      <p:ext uri="{BB962C8B-B14F-4D97-AF65-F5344CB8AC3E}">
        <p14:creationId xmlns:p14="http://schemas.microsoft.com/office/powerpoint/2010/main" val="13799953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1B902FC-79D9-47C8-B024-F5763520F9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4" name="Picture 3">
            <a:extLst>
              <a:ext uri="{FF2B5EF4-FFF2-40B4-BE49-F238E27FC236}">
                <a16:creationId xmlns:a16="http://schemas.microsoft.com/office/drawing/2014/main" id="{AF75E74B-FA54-4A30-8593-AE4BB5501E62}"/>
              </a:ext>
            </a:extLst>
          </p:cNvPr>
          <p:cNvPicPr>
            <a:picLocks noChangeAspect="1"/>
          </p:cNvPicPr>
          <p:nvPr/>
        </p:nvPicPr>
        <p:blipFill>
          <a:blip r:embed="rId3"/>
          <a:stretch>
            <a:fillRect/>
          </a:stretch>
        </p:blipFill>
        <p:spPr>
          <a:xfrm>
            <a:off x="914754" y="2940739"/>
            <a:ext cx="4930589" cy="2688864"/>
          </a:xfrm>
          <a:prstGeom prst="rect">
            <a:avLst/>
          </a:prstGeom>
        </p:spPr>
      </p:pic>
      <p:pic>
        <p:nvPicPr>
          <p:cNvPr id="7" name="Picture 6">
            <a:extLst>
              <a:ext uri="{FF2B5EF4-FFF2-40B4-BE49-F238E27FC236}">
                <a16:creationId xmlns:a16="http://schemas.microsoft.com/office/drawing/2014/main" id="{E6714C81-8409-4F6F-B8DE-F8231E247BDC}"/>
              </a:ext>
            </a:extLst>
          </p:cNvPr>
          <p:cNvPicPr>
            <a:picLocks noChangeAspect="1"/>
          </p:cNvPicPr>
          <p:nvPr/>
        </p:nvPicPr>
        <p:blipFill>
          <a:blip r:embed="rId4"/>
          <a:stretch>
            <a:fillRect/>
          </a:stretch>
        </p:blipFill>
        <p:spPr>
          <a:xfrm>
            <a:off x="6215434" y="2987446"/>
            <a:ext cx="5136778" cy="2642157"/>
          </a:xfrm>
          <a:prstGeom prst="rect">
            <a:avLst/>
          </a:prstGeom>
        </p:spPr>
      </p:pic>
      <mc:AlternateContent xmlns:mc="http://schemas.openxmlformats.org/markup-compatibility/2006" xmlns:p14="http://schemas.microsoft.com/office/powerpoint/2010/main">
        <mc:Choice Requires="p14">
          <p:contentPart p14:bwMode="auto" r:id="rId5">
            <p14:nvContentPartPr>
              <p14:cNvPr id="11" name="Ink 10">
                <a:extLst>
                  <a:ext uri="{FF2B5EF4-FFF2-40B4-BE49-F238E27FC236}">
                    <a16:creationId xmlns:a16="http://schemas.microsoft.com/office/drawing/2014/main" id="{9F629ED9-B363-4062-969A-F1E11D0074DA}"/>
                  </a:ext>
                </a:extLst>
              </p14:cNvPr>
              <p14:cNvContentPartPr/>
              <p14:nvPr/>
            </p14:nvContentPartPr>
            <p14:xfrm>
              <a:off x="6005541" y="1219059"/>
              <a:ext cx="64080" cy="4060080"/>
            </p14:xfrm>
          </p:contentPart>
        </mc:Choice>
        <mc:Fallback xmlns="">
          <p:pic>
            <p:nvPicPr>
              <p:cNvPr id="11" name="Ink 10">
                <a:extLst>
                  <a:ext uri="{FF2B5EF4-FFF2-40B4-BE49-F238E27FC236}">
                    <a16:creationId xmlns:a16="http://schemas.microsoft.com/office/drawing/2014/main" id="{9F629ED9-B363-4062-969A-F1E11D0074DA}"/>
                  </a:ext>
                </a:extLst>
              </p:cNvPr>
              <p:cNvPicPr/>
              <p:nvPr/>
            </p:nvPicPr>
            <p:blipFill>
              <a:blip r:embed="rId6"/>
              <a:stretch>
                <a:fillRect/>
              </a:stretch>
            </p:blipFill>
            <p:spPr>
              <a:xfrm>
                <a:off x="5996901" y="1210419"/>
                <a:ext cx="81720" cy="40777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2" name="Ink 11">
                <a:extLst>
                  <a:ext uri="{FF2B5EF4-FFF2-40B4-BE49-F238E27FC236}">
                    <a16:creationId xmlns:a16="http://schemas.microsoft.com/office/drawing/2014/main" id="{AE596F66-5A54-44B6-B96D-4E14CFA46267}"/>
                  </a:ext>
                </a:extLst>
              </p14:cNvPr>
              <p14:cNvContentPartPr/>
              <p14:nvPr/>
            </p14:nvContentPartPr>
            <p14:xfrm>
              <a:off x="6750381" y="4069899"/>
              <a:ext cx="360" cy="360"/>
            </p14:xfrm>
          </p:contentPart>
        </mc:Choice>
        <mc:Fallback xmlns="">
          <p:pic>
            <p:nvPicPr>
              <p:cNvPr id="12" name="Ink 11">
                <a:extLst>
                  <a:ext uri="{FF2B5EF4-FFF2-40B4-BE49-F238E27FC236}">
                    <a16:creationId xmlns:a16="http://schemas.microsoft.com/office/drawing/2014/main" id="{AE596F66-5A54-44B6-B96D-4E14CFA46267}"/>
                  </a:ext>
                </a:extLst>
              </p:cNvPr>
              <p:cNvPicPr/>
              <p:nvPr/>
            </p:nvPicPr>
            <p:blipFill>
              <a:blip r:embed="rId8"/>
              <a:stretch>
                <a:fillRect/>
              </a:stretch>
            </p:blipFill>
            <p:spPr>
              <a:xfrm>
                <a:off x="6741381" y="4061259"/>
                <a:ext cx="18000" cy="18000"/>
              </a:xfrm>
              <a:prstGeom prst="rect">
                <a:avLst/>
              </a:prstGeom>
            </p:spPr>
          </p:pic>
        </mc:Fallback>
      </mc:AlternateContent>
      <p:sp>
        <p:nvSpPr>
          <p:cNvPr id="6" name="Title 5">
            <a:extLst>
              <a:ext uri="{FF2B5EF4-FFF2-40B4-BE49-F238E27FC236}">
                <a16:creationId xmlns:a16="http://schemas.microsoft.com/office/drawing/2014/main" id="{0B289E1C-B4E3-486A-B71C-AAD211ADFE06}"/>
              </a:ext>
            </a:extLst>
          </p:cNvPr>
          <p:cNvSpPr>
            <a:spLocks noGrp="1"/>
          </p:cNvSpPr>
          <p:nvPr>
            <p:ph type="title"/>
          </p:nvPr>
        </p:nvSpPr>
        <p:spPr>
          <a:xfrm>
            <a:off x="839788" y="365126"/>
            <a:ext cx="11172918" cy="1213736"/>
          </a:xfrm>
        </p:spPr>
        <p:txBody>
          <a:bodyPr>
            <a:normAutofit fontScale="90000"/>
          </a:bodyPr>
          <a:lstStyle/>
          <a:p>
            <a:r>
              <a:rPr lang="en-IN" sz="3600" b="1" i="0" dirty="0">
                <a:solidFill>
                  <a:srgbClr val="FF0000"/>
                </a:solidFill>
                <a:effectLst/>
                <a:latin typeface="Whitney SSm A"/>
              </a:rPr>
              <a:t>Types of deployments</a:t>
            </a:r>
            <a:br>
              <a:rPr lang="en-IN" sz="2800" b="1" i="0" dirty="0">
                <a:solidFill>
                  <a:srgbClr val="FF0000"/>
                </a:solidFill>
                <a:effectLst/>
                <a:latin typeface="Whitney SSm A"/>
              </a:rPr>
            </a:br>
            <a:r>
              <a:rPr lang="en-US" sz="2800" dirty="0">
                <a:solidFill>
                  <a:schemeClr val="bg1"/>
                </a:solidFill>
                <a:latin typeface="Whitney SSm A"/>
              </a:rPr>
              <a:t>The</a:t>
            </a:r>
            <a:r>
              <a:rPr lang="en-US" sz="2800" b="0" i="0" dirty="0">
                <a:solidFill>
                  <a:schemeClr val="bg1"/>
                </a:solidFill>
                <a:effectLst/>
                <a:latin typeface="Whitney SSm A"/>
              </a:rPr>
              <a:t> global network of  Netflix OCAs are deployed in two ways:</a:t>
            </a:r>
            <a:br>
              <a:rPr lang="en-US" sz="2800" b="0" i="0" dirty="0">
                <a:solidFill>
                  <a:schemeClr val="bg1"/>
                </a:solidFill>
                <a:effectLst/>
                <a:latin typeface="Whitney SSm A"/>
              </a:rPr>
            </a:br>
            <a:endParaRPr lang="en-IN" sz="2800" dirty="0"/>
          </a:p>
        </p:txBody>
      </p:sp>
      <p:sp>
        <p:nvSpPr>
          <p:cNvPr id="8" name="Text Placeholder 7">
            <a:extLst>
              <a:ext uri="{FF2B5EF4-FFF2-40B4-BE49-F238E27FC236}">
                <a16:creationId xmlns:a16="http://schemas.microsoft.com/office/drawing/2014/main" id="{B3E15E23-2231-44A0-BA2D-B23ABB2398AD}"/>
              </a:ext>
            </a:extLst>
          </p:cNvPr>
          <p:cNvSpPr>
            <a:spLocks noGrp="1"/>
          </p:cNvSpPr>
          <p:nvPr>
            <p:ph type="body" idx="1"/>
          </p:nvPr>
        </p:nvSpPr>
        <p:spPr>
          <a:xfrm>
            <a:off x="839788" y="1102659"/>
            <a:ext cx="5157787" cy="476203"/>
          </a:xfrm>
        </p:spPr>
        <p:txBody>
          <a:bodyPr/>
          <a:lstStyle/>
          <a:p>
            <a:r>
              <a:rPr lang="en-IN" b="1" i="0" dirty="0">
                <a:solidFill>
                  <a:schemeClr val="bg1"/>
                </a:solidFill>
                <a:effectLst/>
                <a:latin typeface="Whitney SSm A"/>
              </a:rPr>
              <a:t>1. IX deployment</a:t>
            </a:r>
            <a:endParaRPr lang="en-IN" dirty="0"/>
          </a:p>
        </p:txBody>
      </p:sp>
      <p:graphicFrame>
        <p:nvGraphicFramePr>
          <p:cNvPr id="14" name="Content Placeholder 13">
            <a:extLst>
              <a:ext uri="{FF2B5EF4-FFF2-40B4-BE49-F238E27FC236}">
                <a16:creationId xmlns:a16="http://schemas.microsoft.com/office/drawing/2014/main" id="{12D087D7-0746-4436-8E7C-AC5FF2C08683}"/>
              </a:ext>
            </a:extLst>
          </p:cNvPr>
          <p:cNvGraphicFramePr>
            <a:graphicFrameLocks noGrp="1"/>
          </p:cNvGraphicFramePr>
          <p:nvPr>
            <p:ph sz="half" idx="2"/>
          </p:nvPr>
        </p:nvGraphicFramePr>
        <p:xfrm>
          <a:off x="839788" y="1578862"/>
          <a:ext cx="5157787" cy="4610801"/>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
        <p:nvSpPr>
          <p:cNvPr id="10" name="Text Placeholder 9">
            <a:extLst>
              <a:ext uri="{FF2B5EF4-FFF2-40B4-BE49-F238E27FC236}">
                <a16:creationId xmlns:a16="http://schemas.microsoft.com/office/drawing/2014/main" id="{EDCB9DFD-CF56-463A-ACB8-1DA2DD7F92B3}"/>
              </a:ext>
            </a:extLst>
          </p:cNvPr>
          <p:cNvSpPr>
            <a:spLocks noGrp="1"/>
          </p:cNvSpPr>
          <p:nvPr>
            <p:ph type="body" sz="quarter" idx="3"/>
          </p:nvPr>
        </p:nvSpPr>
        <p:spPr>
          <a:xfrm>
            <a:off x="6172200" y="1102659"/>
            <a:ext cx="5183188" cy="476203"/>
          </a:xfrm>
        </p:spPr>
        <p:txBody>
          <a:bodyPr/>
          <a:lstStyle/>
          <a:p>
            <a:r>
              <a:rPr lang="en-IN" b="1" i="0" dirty="0">
                <a:solidFill>
                  <a:schemeClr val="bg1"/>
                </a:solidFill>
                <a:effectLst/>
                <a:latin typeface="Whitney SSm A"/>
              </a:rPr>
              <a:t>2.</a:t>
            </a:r>
            <a:r>
              <a:rPr lang="en-IN" b="1" i="0" dirty="0">
                <a:solidFill>
                  <a:srgbClr val="000000"/>
                </a:solidFill>
                <a:effectLst/>
                <a:latin typeface="Whitney SSm A"/>
              </a:rPr>
              <a:t> </a:t>
            </a:r>
            <a:r>
              <a:rPr lang="en-IN" b="1" i="0" dirty="0">
                <a:solidFill>
                  <a:schemeClr val="bg1"/>
                </a:solidFill>
                <a:effectLst/>
                <a:latin typeface="Whitney SSm A"/>
              </a:rPr>
              <a:t>Embedded deployment</a:t>
            </a:r>
            <a:endParaRPr lang="en-IN" dirty="0"/>
          </a:p>
        </p:txBody>
      </p:sp>
      <p:graphicFrame>
        <p:nvGraphicFramePr>
          <p:cNvPr id="15" name="Content Placeholder 14">
            <a:extLst>
              <a:ext uri="{FF2B5EF4-FFF2-40B4-BE49-F238E27FC236}">
                <a16:creationId xmlns:a16="http://schemas.microsoft.com/office/drawing/2014/main" id="{9336EBE6-8310-44B4-B4B6-688129790022}"/>
              </a:ext>
            </a:extLst>
          </p:cNvPr>
          <p:cNvGraphicFramePr>
            <a:graphicFrameLocks noGrp="1"/>
          </p:cNvGraphicFramePr>
          <p:nvPr>
            <p:ph sz="quarter" idx="4"/>
          </p:nvPr>
        </p:nvGraphicFramePr>
        <p:xfrm>
          <a:off x="6172200" y="1578862"/>
          <a:ext cx="5183188" cy="1360797"/>
        </p:xfrm>
        <a:graphic>
          <a:graphicData uri="http://schemas.openxmlformats.org/drawingml/2006/diagram">
            <dgm:relIds xmlns:dgm="http://schemas.openxmlformats.org/drawingml/2006/diagram" xmlns:r="http://schemas.openxmlformats.org/officeDocument/2006/relationships" r:dm="rId14" r:lo="rId15" r:qs="rId16" r:cs="rId17"/>
          </a:graphicData>
        </a:graphic>
      </p:graphicFrame>
      <p:pic>
        <p:nvPicPr>
          <p:cNvPr id="17" name="Graphic 16" descr="Lightbulb">
            <a:extLst>
              <a:ext uri="{FF2B5EF4-FFF2-40B4-BE49-F238E27FC236}">
                <a16:creationId xmlns:a16="http://schemas.microsoft.com/office/drawing/2014/main" id="{5B16732F-8AC9-4C38-8662-2B31E40960E3}"/>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9834" y="104402"/>
            <a:ext cx="914400" cy="914400"/>
          </a:xfrm>
          <a:prstGeom prst="rect">
            <a:avLst/>
          </a:prstGeom>
        </p:spPr>
      </p:pic>
    </p:spTree>
    <p:extLst>
      <p:ext uri="{BB962C8B-B14F-4D97-AF65-F5344CB8AC3E}">
        <p14:creationId xmlns:p14="http://schemas.microsoft.com/office/powerpoint/2010/main" val="31951500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1B902FC-79D9-47C8-B024-F5763520F9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827"/>
            <a:ext cx="12192000" cy="6858000"/>
          </a:xfrm>
          <a:prstGeom prst="rect">
            <a:avLst/>
          </a:prstGeom>
        </p:spPr>
      </p:pic>
      <p:sp>
        <p:nvSpPr>
          <p:cNvPr id="5" name="TextBox 4">
            <a:extLst>
              <a:ext uri="{FF2B5EF4-FFF2-40B4-BE49-F238E27FC236}">
                <a16:creationId xmlns:a16="http://schemas.microsoft.com/office/drawing/2014/main" id="{2A4A068F-AC95-4363-B339-633304BBD2AD}"/>
              </a:ext>
            </a:extLst>
          </p:cNvPr>
          <p:cNvSpPr txBox="1"/>
          <p:nvPr/>
        </p:nvSpPr>
        <p:spPr>
          <a:xfrm>
            <a:off x="314817" y="1685364"/>
            <a:ext cx="11814430" cy="3970318"/>
          </a:xfrm>
          <a:prstGeom prst="rect">
            <a:avLst/>
          </a:prstGeom>
          <a:noFill/>
        </p:spPr>
        <p:txBody>
          <a:bodyPr wrap="square" rtlCol="0">
            <a:spAutoFit/>
          </a:bodyPr>
          <a:lstStyle/>
          <a:p>
            <a:pPr marL="285750" indent="-285750">
              <a:buFont typeface="Wingdings" panose="05000000000000000000" pitchFamily="2" charset="2"/>
              <a:buChar char="Ø"/>
            </a:pPr>
            <a:endParaRPr lang="en-US" b="0" i="0" dirty="0">
              <a:solidFill>
                <a:schemeClr val="bg1"/>
              </a:solidFill>
              <a:effectLst/>
              <a:latin typeface="NetflixSansLight"/>
            </a:endParaRPr>
          </a:p>
          <a:p>
            <a:pPr marL="285750" indent="-285750">
              <a:buFont typeface="Wingdings" panose="05000000000000000000" pitchFamily="2" charset="2"/>
              <a:buChar char="Ø"/>
            </a:pPr>
            <a:endParaRPr lang="en-US" b="0" i="0" dirty="0">
              <a:solidFill>
                <a:schemeClr val="bg1"/>
              </a:solidFill>
              <a:effectLst/>
              <a:latin typeface="NetflixSansLight"/>
            </a:endParaRPr>
          </a:p>
          <a:p>
            <a:pPr marL="285750" indent="-285750">
              <a:buFont typeface="Wingdings" panose="05000000000000000000" pitchFamily="2" charset="2"/>
              <a:buChar char="Ø"/>
            </a:pPr>
            <a:endParaRPr lang="en-US" b="0" i="0" dirty="0">
              <a:solidFill>
                <a:schemeClr val="bg1"/>
              </a:solidFill>
              <a:effectLst/>
              <a:latin typeface="NetflixSansLight"/>
            </a:endParaRPr>
          </a:p>
          <a:p>
            <a:pPr marL="285750" indent="-285750">
              <a:buFont typeface="Wingdings" panose="05000000000000000000" pitchFamily="2" charset="2"/>
              <a:buChar char="Ø"/>
            </a:pPr>
            <a:endParaRPr lang="en-US" dirty="0">
              <a:solidFill>
                <a:schemeClr val="bg1"/>
              </a:solidFill>
              <a:latin typeface="NetflixSansLight"/>
            </a:endParaRPr>
          </a:p>
          <a:p>
            <a:pPr marL="285750" indent="-285750">
              <a:buFont typeface="Wingdings" panose="05000000000000000000" pitchFamily="2" charset="2"/>
              <a:buChar char="Ø"/>
            </a:pPr>
            <a:endParaRPr lang="en-US" b="0" i="0" dirty="0">
              <a:solidFill>
                <a:schemeClr val="bg1"/>
              </a:solidFill>
              <a:effectLst/>
              <a:latin typeface="NetflixSansLight"/>
            </a:endParaRPr>
          </a:p>
          <a:p>
            <a:pPr marL="285750" indent="-285750">
              <a:buFont typeface="Wingdings" panose="05000000000000000000" pitchFamily="2" charset="2"/>
              <a:buChar char="Ø"/>
            </a:pPr>
            <a:endParaRPr lang="en-US" dirty="0">
              <a:solidFill>
                <a:schemeClr val="bg1"/>
              </a:solidFill>
              <a:latin typeface="NetflixSansLight"/>
            </a:endParaRPr>
          </a:p>
          <a:p>
            <a:pPr marL="285750" indent="-285750">
              <a:buFont typeface="Wingdings" panose="05000000000000000000" pitchFamily="2" charset="2"/>
              <a:buChar char="Ø"/>
            </a:pPr>
            <a:endParaRPr lang="en-US" b="0" i="0" dirty="0">
              <a:solidFill>
                <a:schemeClr val="bg1"/>
              </a:solidFill>
              <a:effectLst/>
              <a:latin typeface="NetflixSansLight"/>
            </a:endParaRPr>
          </a:p>
          <a:p>
            <a:pPr marL="285750" indent="-285750">
              <a:buFont typeface="Wingdings" panose="05000000000000000000" pitchFamily="2" charset="2"/>
              <a:buChar char="Ø"/>
            </a:pPr>
            <a:endParaRPr lang="en-US" dirty="0">
              <a:solidFill>
                <a:schemeClr val="bg1"/>
              </a:solidFill>
              <a:latin typeface="NetflixSansLight"/>
            </a:endParaRPr>
          </a:p>
          <a:p>
            <a:pPr marL="285750" indent="-285750">
              <a:buFont typeface="Wingdings" panose="05000000000000000000" pitchFamily="2" charset="2"/>
              <a:buChar char="Ø"/>
            </a:pPr>
            <a:endParaRPr lang="en-US" b="0" i="0" dirty="0">
              <a:solidFill>
                <a:schemeClr val="bg1"/>
              </a:solidFill>
              <a:effectLst/>
              <a:latin typeface="NetflixSansLight"/>
            </a:endParaRPr>
          </a:p>
          <a:p>
            <a:pPr marL="285750" indent="-285750">
              <a:buFont typeface="Wingdings" panose="05000000000000000000" pitchFamily="2" charset="2"/>
              <a:buChar char="Ø"/>
            </a:pPr>
            <a:r>
              <a:rPr lang="en-US" b="0" i="0" dirty="0">
                <a:solidFill>
                  <a:schemeClr val="bg1"/>
                </a:solidFill>
                <a:effectLst/>
                <a:latin typeface="NetflixSansLight"/>
              </a:rPr>
              <a:t>The </a:t>
            </a:r>
            <a:r>
              <a:rPr lang="en-US" b="1" i="0" u="sng" dirty="0">
                <a:solidFill>
                  <a:schemeClr val="bg1"/>
                </a:solidFill>
                <a:effectLst/>
                <a:latin typeface="NetflixSansLight"/>
              </a:rPr>
              <a:t>Netflix Open Connect Program</a:t>
            </a:r>
            <a:r>
              <a:rPr lang="en-US" b="0" i="0" dirty="0">
                <a:solidFill>
                  <a:schemeClr val="bg1"/>
                </a:solidFill>
                <a:effectLst/>
                <a:latin typeface="NetflixSansLight"/>
              </a:rPr>
              <a:t> is a settlement-free arrangement of sorts</a:t>
            </a:r>
            <a:r>
              <a:rPr lang="en-US" dirty="0">
                <a:solidFill>
                  <a:schemeClr val="bg1"/>
                </a:solidFill>
                <a:latin typeface="NetflixSansLight"/>
              </a:rPr>
              <a:t>.</a:t>
            </a:r>
          </a:p>
          <a:p>
            <a:pPr marL="285750" indent="-285750">
              <a:buFont typeface="Wingdings" panose="05000000000000000000" pitchFamily="2" charset="2"/>
              <a:buChar char="Ø"/>
            </a:pPr>
            <a:endParaRPr lang="en-US" b="0" i="0" dirty="0">
              <a:solidFill>
                <a:schemeClr val="bg1"/>
              </a:solidFill>
              <a:effectLst/>
              <a:latin typeface="NetflixSansLight"/>
            </a:endParaRPr>
          </a:p>
          <a:p>
            <a:endParaRPr lang="en-US" b="0" i="0" dirty="0">
              <a:solidFill>
                <a:schemeClr val="bg1"/>
              </a:solidFill>
              <a:effectLst/>
              <a:latin typeface="Netflix Sans"/>
            </a:endParaRPr>
          </a:p>
          <a:p>
            <a:pPr marL="285750" indent="-285750">
              <a:buFont typeface="Wingdings" panose="05000000000000000000" pitchFamily="2" charset="2"/>
              <a:buChar char="Ø"/>
            </a:pPr>
            <a:r>
              <a:rPr lang="en-US" b="0" i="0" dirty="0">
                <a:solidFill>
                  <a:schemeClr val="bg1"/>
                </a:solidFill>
                <a:effectLst/>
                <a:latin typeface="Netflix Sans"/>
              </a:rPr>
              <a:t>If you deploy embedded OCAs, you also set up SFI peering for additional resiliency and to enable nightly content fills and updates.</a:t>
            </a:r>
            <a:endParaRPr lang="en-IN" dirty="0">
              <a:solidFill>
                <a:schemeClr val="bg1"/>
              </a:solidFill>
              <a:latin typeface="NetflixSansLight"/>
            </a:endParaRPr>
          </a:p>
        </p:txBody>
      </p:sp>
      <p:pic>
        <p:nvPicPr>
          <p:cNvPr id="7" name="Picture 6">
            <a:extLst>
              <a:ext uri="{FF2B5EF4-FFF2-40B4-BE49-F238E27FC236}">
                <a16:creationId xmlns:a16="http://schemas.microsoft.com/office/drawing/2014/main" id="{06AE60A2-0C8B-4F7B-991C-F65F34CABE9C}"/>
              </a:ext>
            </a:extLst>
          </p:cNvPr>
          <p:cNvPicPr>
            <a:picLocks noChangeAspect="1"/>
          </p:cNvPicPr>
          <p:nvPr/>
        </p:nvPicPr>
        <p:blipFill>
          <a:blip r:embed="rId3"/>
          <a:stretch>
            <a:fillRect/>
          </a:stretch>
        </p:blipFill>
        <p:spPr>
          <a:xfrm>
            <a:off x="5470578" y="-11827"/>
            <a:ext cx="6721422" cy="3901778"/>
          </a:xfrm>
          <a:prstGeom prst="rect">
            <a:avLst/>
          </a:prstGeom>
        </p:spPr>
      </p:pic>
      <p:pic>
        <p:nvPicPr>
          <p:cNvPr id="11" name="Graphic 10" descr="Lightbulb">
            <a:extLst>
              <a:ext uri="{FF2B5EF4-FFF2-40B4-BE49-F238E27FC236}">
                <a16:creationId xmlns:a16="http://schemas.microsoft.com/office/drawing/2014/main" id="{98AE2901-50B7-49AF-B210-091B7E19567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1718" y="53788"/>
            <a:ext cx="914400" cy="914400"/>
          </a:xfrm>
          <a:prstGeom prst="rect">
            <a:avLst/>
          </a:prstGeom>
        </p:spPr>
      </p:pic>
      <p:sp>
        <p:nvSpPr>
          <p:cNvPr id="13" name="Rectangle 12">
            <a:extLst>
              <a:ext uri="{FF2B5EF4-FFF2-40B4-BE49-F238E27FC236}">
                <a16:creationId xmlns:a16="http://schemas.microsoft.com/office/drawing/2014/main" id="{224C8919-AF99-4199-8D3A-A18D0AB1ECAE}"/>
              </a:ext>
            </a:extLst>
          </p:cNvPr>
          <p:cNvSpPr/>
          <p:nvPr/>
        </p:nvSpPr>
        <p:spPr>
          <a:xfrm>
            <a:off x="729122" y="98646"/>
            <a:ext cx="2701382" cy="923330"/>
          </a:xfrm>
          <a:prstGeom prst="rect">
            <a:avLst/>
          </a:prstGeom>
          <a:noFill/>
        </p:spPr>
        <p:txBody>
          <a:bodyPr wrap="none" lIns="91440" tIns="45720" rIns="91440" bIns="45720">
            <a:spAutoFit/>
          </a:bodyPr>
          <a:lstStyle/>
          <a:p>
            <a:pPr algn="ctr"/>
            <a:r>
              <a:rPr lang="en-US" sz="5400" b="1" cap="none" spc="0" dirty="0">
                <a:ln w="9525">
                  <a:solidFill>
                    <a:schemeClr val="bg1"/>
                  </a:solidFill>
                  <a:prstDash val="solid"/>
                </a:ln>
                <a:solidFill>
                  <a:srgbClr val="FF0000"/>
                </a:solidFill>
                <a:effectLst>
                  <a:outerShdw blurRad="12700" dist="38100" dir="2700000" algn="tl" rotWithShape="0">
                    <a:schemeClr val="bg1">
                      <a:lumMod val="50000"/>
                    </a:schemeClr>
                  </a:outerShdw>
                </a:effectLst>
              </a:rPr>
              <a:t>PEERING</a:t>
            </a:r>
          </a:p>
        </p:txBody>
      </p:sp>
      <p:sp>
        <p:nvSpPr>
          <p:cNvPr id="14" name="TextBox 13">
            <a:extLst>
              <a:ext uri="{FF2B5EF4-FFF2-40B4-BE49-F238E27FC236}">
                <a16:creationId xmlns:a16="http://schemas.microsoft.com/office/drawing/2014/main" id="{078CCECE-23B7-457B-AEFB-6A32E71FBE24}"/>
              </a:ext>
            </a:extLst>
          </p:cNvPr>
          <p:cNvSpPr txBox="1"/>
          <p:nvPr/>
        </p:nvSpPr>
        <p:spPr>
          <a:xfrm>
            <a:off x="394446" y="968188"/>
            <a:ext cx="4778189" cy="3600986"/>
          </a:xfrm>
          <a:prstGeom prst="rect">
            <a:avLst/>
          </a:prstGeom>
          <a:noFill/>
        </p:spPr>
        <p:txBody>
          <a:bodyPr wrap="square" rtlCol="0">
            <a:spAutoFit/>
          </a:bodyPr>
          <a:lstStyle/>
          <a:p>
            <a:r>
              <a:rPr lang="en-US" sz="1400" b="0" i="1" dirty="0">
                <a:solidFill>
                  <a:schemeClr val="bg1"/>
                </a:solidFill>
                <a:effectLst/>
                <a:latin typeface="Montserrat" panose="020B0604020202020204" pitchFamily="2" charset="0"/>
              </a:rPr>
              <a:t>Peering is a connectivity method where two networks establish a direct IP connection between their networks, bypassing any third-party networks or middlemen. </a:t>
            </a:r>
          </a:p>
          <a:p>
            <a:endParaRPr lang="en-US" sz="1400" b="0" i="1" dirty="0">
              <a:solidFill>
                <a:schemeClr val="bg1"/>
              </a:solidFill>
              <a:effectLst/>
              <a:latin typeface="Montserrat" panose="020B0604020202020204" pitchFamily="2" charset="0"/>
            </a:endParaRPr>
          </a:p>
          <a:p>
            <a:r>
              <a:rPr lang="en-US" sz="1400" b="0" i="1" dirty="0">
                <a:solidFill>
                  <a:schemeClr val="bg1"/>
                </a:solidFill>
                <a:effectLst/>
                <a:latin typeface="Montserrat" panose="020B0604020202020204" pitchFamily="2" charset="0"/>
              </a:rPr>
              <a:t>The most popular form of peering is known as “settlement-free peering”, where two networks agree to exchange traffic with one another directly without any form of compensation. </a:t>
            </a:r>
          </a:p>
          <a:p>
            <a:endParaRPr lang="en-US" sz="1400" b="0" i="1" dirty="0">
              <a:solidFill>
                <a:schemeClr val="bg1"/>
              </a:solidFill>
              <a:effectLst/>
              <a:latin typeface="Montserrat" panose="020B0604020202020204" pitchFamily="2" charset="0"/>
            </a:endParaRPr>
          </a:p>
          <a:p>
            <a:r>
              <a:rPr lang="en-US" sz="1400" b="0" i="1" dirty="0">
                <a:solidFill>
                  <a:schemeClr val="bg1"/>
                </a:solidFill>
                <a:effectLst/>
                <a:latin typeface="Montserrat" panose="020B0604020202020204" pitchFamily="2" charset="0"/>
              </a:rPr>
              <a:t>Another form is “settlement-based peering” or “paid peering”, where two networks agree to exchange traffic directly, and compensation is involved.</a:t>
            </a:r>
            <a:endParaRPr lang="en-US" sz="1400" b="0" i="0" dirty="0">
              <a:solidFill>
                <a:schemeClr val="bg1"/>
              </a:solidFill>
              <a:effectLst/>
              <a:latin typeface="Netflix Sans"/>
            </a:endParaRPr>
          </a:p>
          <a:p>
            <a:endParaRPr lang="en-IN" sz="1400" dirty="0">
              <a:solidFill>
                <a:schemeClr val="bg1"/>
              </a:solidFill>
            </a:endParaRPr>
          </a:p>
          <a:p>
            <a:endParaRPr lang="en-IN" dirty="0"/>
          </a:p>
        </p:txBody>
      </p:sp>
    </p:spTree>
    <p:extLst>
      <p:ext uri="{BB962C8B-B14F-4D97-AF65-F5344CB8AC3E}">
        <p14:creationId xmlns:p14="http://schemas.microsoft.com/office/powerpoint/2010/main" val="2616268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CC3CD7-DA20-49D5-96F3-A42FEA7A3FA5}"/>
              </a:ext>
            </a:extLst>
          </p:cNvPr>
          <p:cNvSpPr>
            <a:spLocks noGrp="1"/>
          </p:cNvSpPr>
          <p:nvPr>
            <p:ph type="ctrTitle"/>
          </p:nvPr>
        </p:nvSpPr>
        <p:spPr/>
        <p:txBody>
          <a:bodyPr/>
          <a:lstStyle/>
          <a:p>
            <a:endParaRPr lang="en-IN"/>
          </a:p>
        </p:txBody>
      </p:sp>
      <p:sp>
        <p:nvSpPr>
          <p:cNvPr id="3" name="Subtitle 2">
            <a:extLst>
              <a:ext uri="{FF2B5EF4-FFF2-40B4-BE49-F238E27FC236}">
                <a16:creationId xmlns:a16="http://schemas.microsoft.com/office/drawing/2014/main" id="{F9C4CD89-19BF-4BED-A2A4-FD43CF1F392F}"/>
              </a:ext>
            </a:extLst>
          </p:cNvPr>
          <p:cNvSpPr>
            <a:spLocks noGrp="1"/>
          </p:cNvSpPr>
          <p:nvPr>
            <p:ph type="subTitle" idx="1"/>
          </p:nvPr>
        </p:nvSpPr>
        <p:spPr/>
        <p:txBody>
          <a:bodyPr/>
          <a:lstStyle/>
          <a:p>
            <a:endParaRPr lang="en-IN"/>
          </a:p>
        </p:txBody>
      </p:sp>
      <p:pic>
        <p:nvPicPr>
          <p:cNvPr id="5" name="Picture 4">
            <a:extLst>
              <a:ext uri="{FF2B5EF4-FFF2-40B4-BE49-F238E27FC236}">
                <a16:creationId xmlns:a16="http://schemas.microsoft.com/office/drawing/2014/main" id="{C744C5C0-8FEC-4C32-A91F-D43F525269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78" y="0"/>
            <a:ext cx="12192000" cy="6858000"/>
          </a:xfrm>
          <a:prstGeom prst="rect">
            <a:avLst/>
          </a:prstGeom>
        </p:spPr>
      </p:pic>
      <p:graphicFrame>
        <p:nvGraphicFramePr>
          <p:cNvPr id="6" name="Diagram 5">
            <a:extLst>
              <a:ext uri="{FF2B5EF4-FFF2-40B4-BE49-F238E27FC236}">
                <a16:creationId xmlns:a16="http://schemas.microsoft.com/office/drawing/2014/main" id="{F4A652D3-2E9F-48C5-B749-D2B22AA96A13}"/>
              </a:ext>
            </a:extLst>
          </p:cNvPr>
          <p:cNvGraphicFramePr/>
          <p:nvPr/>
        </p:nvGraphicFramePr>
        <p:xfrm>
          <a:off x="502024" y="394447"/>
          <a:ext cx="11187952" cy="534119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extBox 6">
            <a:extLst>
              <a:ext uri="{FF2B5EF4-FFF2-40B4-BE49-F238E27FC236}">
                <a16:creationId xmlns:a16="http://schemas.microsoft.com/office/drawing/2014/main" id="{CC4CDDF7-B004-4FC6-9541-02AD8EF70D2E}"/>
              </a:ext>
            </a:extLst>
          </p:cNvPr>
          <p:cNvSpPr txBox="1"/>
          <p:nvPr/>
        </p:nvSpPr>
        <p:spPr>
          <a:xfrm>
            <a:off x="609600" y="161365"/>
            <a:ext cx="4832412" cy="769441"/>
          </a:xfrm>
          <a:prstGeom prst="rect">
            <a:avLst/>
          </a:prstGeom>
          <a:noFill/>
        </p:spPr>
        <p:txBody>
          <a:bodyPr wrap="square" rtlCol="0">
            <a:spAutoFit/>
          </a:bodyPr>
          <a:lstStyle/>
          <a:p>
            <a:r>
              <a:rPr lang="en-US" sz="2600" b="1" i="0" dirty="0">
                <a:solidFill>
                  <a:srgbClr val="FF0000"/>
                </a:solidFill>
              </a:rPr>
              <a:t>Traffic delivery from an OCA</a:t>
            </a:r>
            <a:endParaRPr lang="en-IN" sz="2600" dirty="0">
              <a:solidFill>
                <a:srgbClr val="FF0000"/>
              </a:solidFill>
            </a:endParaRPr>
          </a:p>
          <a:p>
            <a:endParaRPr lang="en-IN" dirty="0"/>
          </a:p>
        </p:txBody>
      </p:sp>
      <p:pic>
        <p:nvPicPr>
          <p:cNvPr id="9" name="Graphic 8" descr="Arrow Rotate left">
            <a:extLst>
              <a:ext uri="{FF2B5EF4-FFF2-40B4-BE49-F238E27FC236}">
                <a16:creationId xmlns:a16="http://schemas.microsoft.com/office/drawing/2014/main" id="{A386D569-A047-4BC8-91D3-A3FBDB7200F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724400" y="573088"/>
            <a:ext cx="914400" cy="914400"/>
          </a:xfrm>
          <a:prstGeom prst="rect">
            <a:avLst/>
          </a:prstGeom>
        </p:spPr>
      </p:pic>
      <p:pic>
        <p:nvPicPr>
          <p:cNvPr id="11" name="Graphic 10" descr="Arrow Rotate right">
            <a:extLst>
              <a:ext uri="{FF2B5EF4-FFF2-40B4-BE49-F238E27FC236}">
                <a16:creationId xmlns:a16="http://schemas.microsoft.com/office/drawing/2014/main" id="{09D11CEB-54F2-4A9F-AA90-8AF517DF5569}"/>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638800" y="1666129"/>
            <a:ext cx="914400" cy="914400"/>
          </a:xfrm>
          <a:prstGeom prst="rect">
            <a:avLst/>
          </a:prstGeom>
        </p:spPr>
      </p:pic>
      <p:pic>
        <p:nvPicPr>
          <p:cNvPr id="13" name="Graphic 12" descr="Arrow Rotate left">
            <a:extLst>
              <a:ext uri="{FF2B5EF4-FFF2-40B4-BE49-F238E27FC236}">
                <a16:creationId xmlns:a16="http://schemas.microsoft.com/office/drawing/2014/main" id="{E5BC9807-AAB9-447C-B4EB-147BEA70BC7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818965" y="2701366"/>
            <a:ext cx="1819835" cy="914400"/>
          </a:xfrm>
          <a:prstGeom prst="rect">
            <a:avLst/>
          </a:prstGeom>
        </p:spPr>
      </p:pic>
      <p:pic>
        <p:nvPicPr>
          <p:cNvPr id="15" name="Graphic 14" descr="Arrow Rotate right">
            <a:extLst>
              <a:ext uri="{FF2B5EF4-FFF2-40B4-BE49-F238E27FC236}">
                <a16:creationId xmlns:a16="http://schemas.microsoft.com/office/drawing/2014/main" id="{AD305FD0-979B-4E9D-BA9B-07A20BCFAAD2}"/>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572000" y="3623517"/>
            <a:ext cx="3101788" cy="914400"/>
          </a:xfrm>
          <a:prstGeom prst="rect">
            <a:avLst/>
          </a:prstGeom>
        </p:spPr>
      </p:pic>
      <p:pic>
        <p:nvPicPr>
          <p:cNvPr id="17" name="Graphic 16" descr="Lightbulb">
            <a:extLst>
              <a:ext uri="{FF2B5EF4-FFF2-40B4-BE49-F238E27FC236}">
                <a16:creationId xmlns:a16="http://schemas.microsoft.com/office/drawing/2014/main" id="{629D795F-ECB9-45F7-B8C4-D193D802DECA}"/>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98612" y="16406"/>
            <a:ext cx="914400" cy="914400"/>
          </a:xfrm>
          <a:prstGeom prst="rect">
            <a:avLst/>
          </a:prstGeom>
        </p:spPr>
      </p:pic>
    </p:spTree>
    <p:extLst>
      <p:ext uri="{BB962C8B-B14F-4D97-AF65-F5344CB8AC3E}">
        <p14:creationId xmlns:p14="http://schemas.microsoft.com/office/powerpoint/2010/main" val="7634538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A71D01-16EB-4B9C-AE19-9BB23242D947}"/>
              </a:ext>
            </a:extLst>
          </p:cNvPr>
          <p:cNvSpPr txBox="1">
            <a:spLocks/>
          </p:cNvSpPr>
          <p:nvPr/>
        </p:nvSpPr>
        <p:spPr>
          <a:xfrm>
            <a:off x="208863" y="179545"/>
            <a:ext cx="3821599" cy="805768"/>
          </a:xfrm>
          <a:prstGeom prst="rect">
            <a:avLst/>
          </a:prstGeom>
        </p:spPr>
        <p:txBody>
          <a:bodyPr vert="horz" lIns="91440" tIns="45720" rIns="91440" bIns="45720" rtlCol="0" anchor="ctr">
            <a:normAutofit fontScale="60000" lnSpcReduction="20000"/>
          </a:bodyPr>
          <a:lstStyle>
            <a:lvl1pPr algn="ctr" defTabSz="914400" rtl="0" eaLnBrk="1" latinLnBrk="0" hangingPunct="1">
              <a:lnSpc>
                <a:spcPct val="90000"/>
              </a:lnSpc>
              <a:spcBef>
                <a:spcPct val="0"/>
              </a:spcBef>
              <a:buNone/>
              <a:defRPr sz="4400" b="1" kern="1200">
                <a:solidFill>
                  <a:schemeClr val="bg1"/>
                </a:solidFill>
                <a:effectLst>
                  <a:outerShdw dist="76200" dir="2760000" algn="ctr" rotWithShape="0">
                    <a:schemeClr val="tx1">
                      <a:lumMod val="75000"/>
                      <a:lumOff val="25000"/>
                    </a:schemeClr>
                  </a:outerShdw>
                </a:effectLst>
                <a:latin typeface="+mj-lt"/>
                <a:ea typeface="+mj-ea"/>
                <a:cs typeface="+mj-cs"/>
              </a:defRPr>
            </a:lvl1pPr>
          </a:lstStyle>
          <a:p>
            <a:pPr algn="l"/>
            <a:r>
              <a:rPr lang="en-IN" sz="6700" u="sng" dirty="0">
                <a:effectLst/>
                <a:latin typeface="Calibri" panose="020F0502020204030204" pitchFamily="34" charset="0"/>
                <a:ea typeface="Calibri" panose="020F0502020204030204" pitchFamily="34" charset="0"/>
                <a:cs typeface="Times New Roman" panose="02020603050405020304" pitchFamily="18" charset="0"/>
              </a:rPr>
              <a:t>Contents:</a:t>
            </a:r>
            <a:br>
              <a:rPr lang="en-IN" sz="1800" dirty="0">
                <a:effectLst/>
                <a:latin typeface="Calibri" panose="020F0502020204030204" pitchFamily="34" charset="0"/>
                <a:ea typeface="Calibri" panose="020F0502020204030204" pitchFamily="34" charset="0"/>
                <a:cs typeface="Times New Roman" panose="02020603050405020304" pitchFamily="18" charset="0"/>
              </a:rPr>
            </a:br>
            <a:endParaRPr lang="en-US" dirty="0"/>
          </a:p>
        </p:txBody>
      </p:sp>
      <p:sp>
        <p:nvSpPr>
          <p:cNvPr id="3" name="TextBox 2">
            <a:extLst>
              <a:ext uri="{FF2B5EF4-FFF2-40B4-BE49-F238E27FC236}">
                <a16:creationId xmlns:a16="http://schemas.microsoft.com/office/drawing/2014/main" id="{C2971FCD-7940-4085-8D00-7189B7DD1267}"/>
              </a:ext>
            </a:extLst>
          </p:cNvPr>
          <p:cNvSpPr txBox="1"/>
          <p:nvPr/>
        </p:nvSpPr>
        <p:spPr>
          <a:xfrm>
            <a:off x="146719" y="834392"/>
            <a:ext cx="10393680" cy="8125301"/>
          </a:xfrm>
          <a:prstGeom prst="rect">
            <a:avLst/>
          </a:prstGeom>
          <a:noFill/>
        </p:spPr>
        <p:txBody>
          <a:bodyPr wrap="square" rtlCol="0" anchor="ctr">
            <a:spAutoFit/>
          </a:bodyPr>
          <a:lstStyle/>
          <a:p>
            <a:pPr marL="285750" indent="-285750">
              <a:buClr>
                <a:schemeClr val="bg1"/>
              </a:buClr>
              <a:buFont typeface="Arial" panose="020B0604020202020204" pitchFamily="34" charset="0"/>
              <a:buChar char="•"/>
            </a:pPr>
            <a:r>
              <a:rPr lang="en-IN"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Introduction</a:t>
            </a:r>
          </a:p>
          <a:p>
            <a:pPr marL="285750" indent="-285750">
              <a:buClr>
                <a:schemeClr val="bg1"/>
              </a:buClr>
              <a:buFont typeface="Arial" panose="020B0604020202020204" pitchFamily="34" charset="0"/>
              <a:buChar char="•"/>
            </a:pPr>
            <a:endParaRPr lang="en-IN"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a:p>
            <a:pPr marL="285750" indent="-285750">
              <a:buClr>
                <a:schemeClr val="bg1"/>
              </a:buClr>
              <a:buFont typeface="Arial" panose="020B0604020202020204" pitchFamily="34" charset="0"/>
              <a:buChar char="•"/>
            </a:pPr>
            <a:r>
              <a:rPr lang="en-IN"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What is Netflix</a:t>
            </a:r>
          </a:p>
          <a:p>
            <a:pPr marL="285750" indent="-285750">
              <a:buClr>
                <a:schemeClr val="bg1"/>
              </a:buClr>
              <a:buFont typeface="Arial" panose="020B0604020202020204" pitchFamily="34" charset="0"/>
              <a:buChar char="•"/>
            </a:pPr>
            <a:endParaRPr lang="en-IN"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a:p>
            <a:pPr marL="285750" indent="-285750">
              <a:buClr>
                <a:schemeClr val="bg1"/>
              </a:buClr>
              <a:buFont typeface="Arial" panose="020B0604020202020204" pitchFamily="34" charset="0"/>
              <a:buChar char="•"/>
            </a:pPr>
            <a:r>
              <a:rPr lang="en-IN"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How they Evolve</a:t>
            </a:r>
          </a:p>
          <a:p>
            <a:pPr marL="285750" indent="-285750">
              <a:buClr>
                <a:schemeClr val="bg1"/>
              </a:buClr>
              <a:buFont typeface="Arial" panose="020B0604020202020204" pitchFamily="34" charset="0"/>
              <a:buChar char="•"/>
            </a:pPr>
            <a:endParaRPr lang="en-IN"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a:p>
            <a:pPr marL="285750" indent="-285750">
              <a:buClr>
                <a:schemeClr val="bg1"/>
              </a:buClr>
              <a:buFont typeface="Arial" panose="020B0604020202020204" pitchFamily="34" charset="0"/>
              <a:buChar char="•"/>
            </a:pPr>
            <a:r>
              <a:rPr lang="en-IN"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Importance of AWS for Netflix</a:t>
            </a:r>
          </a:p>
          <a:p>
            <a:pPr marL="285750" indent="-285750">
              <a:buClr>
                <a:schemeClr val="bg1"/>
              </a:buClr>
              <a:buFont typeface="Arial" panose="020B0604020202020204" pitchFamily="34" charset="0"/>
              <a:buChar char="•"/>
            </a:pPr>
            <a:endParaRPr lang="en-IN"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a:p>
            <a:pPr marL="285750" indent="-285750">
              <a:buClr>
                <a:schemeClr val="bg1"/>
              </a:buClr>
              <a:buFont typeface="Arial" panose="020B0604020202020204" pitchFamily="34" charset="0"/>
              <a:buChar char="•"/>
            </a:pPr>
            <a:r>
              <a:rPr lang="en-IN"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Databases that Netflix Use</a:t>
            </a:r>
          </a:p>
          <a:p>
            <a:pPr marL="285750" indent="-285750">
              <a:buClr>
                <a:schemeClr val="bg1"/>
              </a:buClr>
              <a:buFont typeface="Arial" panose="020B0604020202020204" pitchFamily="34" charset="0"/>
              <a:buChar char="•"/>
            </a:pPr>
            <a:endParaRPr lang="en-IN"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a:p>
            <a:pPr marL="285750" indent="-285750">
              <a:buClr>
                <a:schemeClr val="bg1"/>
              </a:buClr>
              <a:buFont typeface="Arial" panose="020B0604020202020204" pitchFamily="34" charset="0"/>
              <a:buChar char="•"/>
            </a:pPr>
            <a:r>
              <a:rPr lang="en-IN"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Content Delivery Network - Open Connect</a:t>
            </a:r>
          </a:p>
          <a:p>
            <a:pPr marL="285750" indent="-285750">
              <a:buClr>
                <a:schemeClr val="bg1"/>
              </a:buClr>
              <a:buFont typeface="Arial" panose="020B0604020202020204" pitchFamily="34" charset="0"/>
              <a:buChar char="•"/>
            </a:pPr>
            <a:endParaRPr lang="en-IN" dirty="0">
              <a:solidFill>
                <a:schemeClr val="bg1"/>
              </a:solidFill>
              <a:latin typeface="Calibri" panose="020F0502020204030204" pitchFamily="34" charset="0"/>
              <a:cs typeface="Times New Roman" panose="02020603050405020304" pitchFamily="18" charset="0"/>
            </a:endParaRPr>
          </a:p>
          <a:p>
            <a:pPr marL="285750" indent="-285750">
              <a:buClr>
                <a:schemeClr val="bg1"/>
              </a:buClr>
              <a:buFont typeface="Arial" panose="020B0604020202020204" pitchFamily="34" charset="0"/>
              <a:buChar char="•"/>
            </a:pPr>
            <a:r>
              <a:rPr lang="en-IN" dirty="0">
                <a:solidFill>
                  <a:schemeClr val="bg1"/>
                </a:solidFill>
                <a:latin typeface="Calibri" panose="020F0502020204030204" pitchFamily="34" charset="0"/>
                <a:cs typeface="Times New Roman" panose="02020603050405020304" pitchFamily="18" charset="0"/>
              </a:rPr>
              <a:t>Microservices</a:t>
            </a:r>
          </a:p>
          <a:p>
            <a:pPr marL="285750" indent="-285750">
              <a:buClr>
                <a:schemeClr val="bg1"/>
              </a:buClr>
              <a:buFont typeface="Arial" panose="020B0604020202020204" pitchFamily="34" charset="0"/>
              <a:buChar char="•"/>
            </a:pPr>
            <a:endParaRPr lang="en-IN" dirty="0">
              <a:solidFill>
                <a:schemeClr val="bg1"/>
              </a:solidFill>
              <a:latin typeface="Calibri" panose="020F0502020204030204" pitchFamily="34" charset="0"/>
              <a:cs typeface="Times New Roman" panose="02020603050405020304" pitchFamily="18" charset="0"/>
            </a:endParaRPr>
          </a:p>
          <a:p>
            <a:pPr marL="285750" indent="-285750">
              <a:buClr>
                <a:schemeClr val="bg1"/>
              </a:buClr>
              <a:buFont typeface="Arial" panose="020B0604020202020204" pitchFamily="34" charset="0"/>
              <a:buChar char="•"/>
            </a:pPr>
            <a:r>
              <a:rPr lang="en-IN" dirty="0">
                <a:solidFill>
                  <a:schemeClr val="bg1"/>
                </a:solidFill>
                <a:latin typeface="Calibri" panose="020F0502020204030204" pitchFamily="34" charset="0"/>
                <a:cs typeface="Times New Roman" panose="02020603050405020304" pitchFamily="18" charset="0"/>
              </a:rPr>
              <a:t>Apache Spark</a:t>
            </a:r>
          </a:p>
          <a:p>
            <a:pPr marL="285750" indent="-285750">
              <a:buClr>
                <a:schemeClr val="bg1"/>
              </a:buClr>
              <a:buFont typeface="Arial" panose="020B0604020202020204" pitchFamily="34" charset="0"/>
              <a:buChar char="•"/>
            </a:pPr>
            <a:endParaRPr lang="en-IN" dirty="0">
              <a:solidFill>
                <a:schemeClr val="bg1"/>
              </a:solidFill>
              <a:latin typeface="Calibri" panose="020F0502020204030204" pitchFamily="34" charset="0"/>
              <a:cs typeface="Times New Roman" panose="02020603050405020304" pitchFamily="18" charset="0"/>
            </a:endParaRPr>
          </a:p>
          <a:p>
            <a:pPr marL="285750" indent="-285750">
              <a:buClr>
                <a:schemeClr val="bg1"/>
              </a:buClr>
              <a:buFont typeface="Arial" panose="020B0604020202020204" pitchFamily="34" charset="0"/>
              <a:buChar char="•"/>
            </a:pPr>
            <a:r>
              <a:rPr lang="en-IN" dirty="0">
                <a:solidFill>
                  <a:schemeClr val="bg1"/>
                </a:solidFill>
                <a:latin typeface="Calibri" panose="020F0502020204030204" pitchFamily="34" charset="0"/>
                <a:cs typeface="Times New Roman" panose="02020603050405020304" pitchFamily="18" charset="0"/>
              </a:rPr>
              <a:t>Security</a:t>
            </a:r>
          </a:p>
          <a:p>
            <a:pPr>
              <a:buClr>
                <a:schemeClr val="bg1"/>
              </a:buClr>
            </a:pPr>
            <a:endParaRPr lang="en-IN" dirty="0">
              <a:solidFill>
                <a:schemeClr val="bg1"/>
              </a:solidFill>
            </a:endParaRPr>
          </a:p>
          <a:p>
            <a:endParaRPr lang="en-IN" dirty="0"/>
          </a:p>
          <a:p>
            <a:endParaRPr lang="en-IN" dirty="0"/>
          </a:p>
          <a:p>
            <a:endParaRPr lang="en-IN" dirty="0"/>
          </a:p>
          <a:p>
            <a:pPr marL="285750" indent="-285750">
              <a:buFont typeface="Courier New" panose="02070309020205020404" pitchFamily="49" charset="0"/>
              <a:buChar char="o"/>
            </a:pPr>
            <a:endParaRPr lang="en-IN" dirty="0"/>
          </a:p>
          <a:p>
            <a:endParaRPr lang="en-IN" dirty="0">
              <a:solidFill>
                <a:schemeClr val="bg1"/>
              </a:solidFill>
            </a:endParaRPr>
          </a:p>
          <a:p>
            <a:endParaRPr lang="en-IN" dirty="0"/>
          </a:p>
          <a:p>
            <a:endParaRPr lang="en-IN" dirty="0"/>
          </a:p>
          <a:p>
            <a:endParaRPr lang="en-IN" dirty="0"/>
          </a:p>
          <a:p>
            <a:endParaRPr lang="en-IN" dirty="0"/>
          </a:p>
          <a:p>
            <a:endParaRPr lang="en-IN" dirty="0"/>
          </a:p>
          <a:p>
            <a:r>
              <a:rPr lang="en-IN" dirty="0"/>
              <a:t>                                                                                                     </a:t>
            </a:r>
          </a:p>
        </p:txBody>
      </p:sp>
    </p:spTree>
    <p:extLst>
      <p:ext uri="{BB962C8B-B14F-4D97-AF65-F5344CB8AC3E}">
        <p14:creationId xmlns:p14="http://schemas.microsoft.com/office/powerpoint/2010/main" val="296427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pPr algn="l"/>
            <a:endParaRPr/>
          </a:p>
        </p:txBody>
      </p:sp>
      <p:sp>
        <p:nvSpPr>
          <p:cNvPr id="55" name="Google Shape;55;p13"/>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rmAutofit/>
          </a:bodyPr>
          <a:lstStyle/>
          <a:p>
            <a:pPr marL="0" indent="0">
              <a:spcAft>
                <a:spcPts val="1600"/>
              </a:spcAft>
              <a:buNone/>
            </a:pPr>
            <a:endParaRPr/>
          </a:p>
        </p:txBody>
      </p:sp>
      <p:pic>
        <p:nvPicPr>
          <p:cNvPr id="56" name="Google Shape;56;p13"/>
          <p:cNvPicPr preferRelativeResize="0"/>
          <p:nvPr/>
        </p:nvPicPr>
        <p:blipFill>
          <a:blip r:embed="rId3">
            <a:alphaModFix/>
          </a:blip>
          <a:stretch>
            <a:fillRect/>
          </a:stretch>
        </p:blipFill>
        <p:spPr>
          <a:xfrm>
            <a:off x="0" y="-141167"/>
            <a:ext cx="12192000" cy="6858000"/>
          </a:xfrm>
          <a:prstGeom prst="rect">
            <a:avLst/>
          </a:prstGeom>
          <a:noFill/>
          <a:ln>
            <a:noFill/>
          </a:ln>
        </p:spPr>
      </p:pic>
      <p:sp>
        <p:nvSpPr>
          <p:cNvPr id="57" name="Google Shape;57;p13"/>
          <p:cNvSpPr txBox="1"/>
          <p:nvPr/>
        </p:nvSpPr>
        <p:spPr>
          <a:xfrm>
            <a:off x="415600" y="2485367"/>
            <a:ext cx="11360800" cy="615513"/>
          </a:xfrm>
          <a:prstGeom prst="rect">
            <a:avLst/>
          </a:prstGeom>
          <a:noFill/>
          <a:ln>
            <a:noFill/>
          </a:ln>
        </p:spPr>
        <p:txBody>
          <a:bodyPr spcFirstLastPara="1" wrap="square" lIns="121900" tIns="121900" rIns="121900" bIns="121900" anchor="t" anchorCtr="0">
            <a:spAutoFit/>
          </a:bodyPr>
          <a:lstStyle/>
          <a:p>
            <a:r>
              <a:rPr lang="en-GB" sz="2400"/>
              <a:t>hgk</a:t>
            </a:r>
            <a:endParaRPr sz="2400">
              <a:solidFill>
                <a:srgbClr val="FFFFFF"/>
              </a:solidFill>
            </a:endParaRPr>
          </a:p>
        </p:txBody>
      </p:sp>
      <p:sp>
        <p:nvSpPr>
          <p:cNvPr id="58" name="Google Shape;58;p13"/>
          <p:cNvSpPr/>
          <p:nvPr/>
        </p:nvSpPr>
        <p:spPr>
          <a:xfrm>
            <a:off x="2728967" y="1536634"/>
            <a:ext cx="6958059" cy="2504697"/>
          </a:xfrm>
          <a:prstGeom prst="rect">
            <a:avLst/>
          </a:prstGeom>
        </p:spPr>
        <p:txBody>
          <a:bodyPr>
            <a:prstTxWarp prst="textPlain">
              <a:avLst/>
            </a:prstTxWarp>
          </a:bodyPr>
          <a:lstStyle/>
          <a:p>
            <a:pPr lvl="0" algn="ctr"/>
            <a:r>
              <a:rPr sz="2400" b="1">
                <a:ln w="9525" cap="flat" cmpd="sng">
                  <a:solidFill>
                    <a:schemeClr val="dk2"/>
                  </a:solidFill>
                  <a:prstDash val="solid"/>
                  <a:round/>
                  <a:headEnd type="none" w="sm" len="sm"/>
                  <a:tailEnd type="none" w="sm" len="sm"/>
                </a:ln>
                <a:solidFill>
                  <a:schemeClr val="lt2"/>
                </a:solidFill>
                <a:latin typeface="Arial"/>
              </a:rPr>
              <a:t>NETFLIX   ARCHITECTURE </a:t>
            </a:r>
            <a:br>
              <a:rPr sz="2400" b="1">
                <a:ln w="9525" cap="flat" cmpd="sng">
                  <a:solidFill>
                    <a:schemeClr val="dk2"/>
                  </a:solidFill>
                  <a:prstDash val="solid"/>
                  <a:round/>
                  <a:headEnd type="none" w="sm" len="sm"/>
                  <a:tailEnd type="none" w="sm" len="sm"/>
                </a:ln>
                <a:solidFill>
                  <a:schemeClr val="lt2"/>
                </a:solidFill>
                <a:latin typeface="Arial"/>
              </a:rPr>
            </a:br>
            <a:r>
              <a:rPr sz="2400" b="1">
                <a:ln w="9525" cap="flat" cmpd="sng">
                  <a:solidFill>
                    <a:schemeClr val="dk2"/>
                  </a:solidFill>
                  <a:prstDash val="solid"/>
                  <a:round/>
                  <a:headEnd type="none" w="sm" len="sm"/>
                  <a:tailEnd type="none" w="sm" len="sm"/>
                </a:ln>
                <a:solidFill>
                  <a:schemeClr val="lt2"/>
                </a:solidFill>
                <a:latin typeface="Arial"/>
              </a:rPr>
              <a:t> MICROSERVICES</a:t>
            </a:r>
          </a:p>
        </p:txBody>
      </p:sp>
    </p:spTree>
    <p:extLst>
      <p:ext uri="{BB962C8B-B14F-4D97-AF65-F5344CB8AC3E}">
        <p14:creationId xmlns:p14="http://schemas.microsoft.com/office/powerpoint/2010/main" val="7798844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14"/>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pPr algn="l"/>
            <a:endParaRPr/>
          </a:p>
        </p:txBody>
      </p:sp>
      <p:sp>
        <p:nvSpPr>
          <p:cNvPr id="64" name="Google Shape;64;p14"/>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rmAutofit/>
          </a:bodyPr>
          <a:lstStyle/>
          <a:p>
            <a:pPr marL="0" indent="0">
              <a:spcAft>
                <a:spcPts val="1600"/>
              </a:spcAft>
              <a:buNone/>
            </a:pPr>
            <a:endParaRPr/>
          </a:p>
        </p:txBody>
      </p:sp>
      <p:pic>
        <p:nvPicPr>
          <p:cNvPr id="65" name="Google Shape;65;p14"/>
          <p:cNvPicPr preferRelativeResize="0"/>
          <p:nvPr/>
        </p:nvPicPr>
        <p:blipFill>
          <a:blip r:embed="rId3">
            <a:alphaModFix/>
          </a:blip>
          <a:stretch>
            <a:fillRect/>
          </a:stretch>
        </p:blipFill>
        <p:spPr>
          <a:xfrm>
            <a:off x="0" y="0"/>
            <a:ext cx="12192000" cy="6858000"/>
          </a:xfrm>
          <a:prstGeom prst="rect">
            <a:avLst/>
          </a:prstGeom>
          <a:noFill/>
          <a:ln>
            <a:noFill/>
          </a:ln>
        </p:spPr>
      </p:pic>
      <p:sp>
        <p:nvSpPr>
          <p:cNvPr id="66" name="Google Shape;66;p14"/>
          <p:cNvSpPr txBox="1"/>
          <p:nvPr/>
        </p:nvSpPr>
        <p:spPr>
          <a:xfrm>
            <a:off x="495100" y="440100"/>
            <a:ext cx="11314000" cy="779725"/>
          </a:xfrm>
          <a:prstGeom prst="rect">
            <a:avLst/>
          </a:prstGeom>
          <a:noFill/>
          <a:ln>
            <a:noFill/>
          </a:ln>
        </p:spPr>
        <p:txBody>
          <a:bodyPr spcFirstLastPara="1" wrap="square" lIns="121900" tIns="121900" rIns="121900" bIns="121900" anchor="t" anchorCtr="0">
            <a:spAutoFit/>
          </a:bodyPr>
          <a:lstStyle/>
          <a:p>
            <a:r>
              <a:rPr lang="en-GB" sz="3467" b="1">
                <a:solidFill>
                  <a:srgbClr val="FF0000"/>
                </a:solidFill>
              </a:rPr>
              <a:t>MONOLITHIC ARCHITECTURE :</a:t>
            </a:r>
            <a:endParaRPr sz="3467" b="1">
              <a:solidFill>
                <a:srgbClr val="FF0000"/>
              </a:solidFill>
            </a:endParaRPr>
          </a:p>
        </p:txBody>
      </p:sp>
      <p:sp>
        <p:nvSpPr>
          <p:cNvPr id="67" name="Google Shape;67;p14"/>
          <p:cNvSpPr txBox="1"/>
          <p:nvPr/>
        </p:nvSpPr>
        <p:spPr>
          <a:xfrm>
            <a:off x="751800" y="1705333"/>
            <a:ext cx="10562000" cy="4760943"/>
          </a:xfrm>
          <a:prstGeom prst="rect">
            <a:avLst/>
          </a:prstGeom>
          <a:noFill/>
          <a:ln>
            <a:noFill/>
          </a:ln>
        </p:spPr>
        <p:txBody>
          <a:bodyPr spcFirstLastPara="1" wrap="square" lIns="121900" tIns="121900" rIns="121900" bIns="121900" anchor="t" anchorCtr="0">
            <a:spAutoFit/>
          </a:bodyPr>
          <a:lstStyle/>
          <a:p>
            <a:r>
              <a:rPr lang="en-GB" sz="2667">
                <a:solidFill>
                  <a:srgbClr val="FFFFFF"/>
                </a:solidFill>
              </a:rPr>
              <a:t>Monolithic Code Base: Everyone contributes to one code base that gets deployed on a weekly or a bi-weekly basis.</a:t>
            </a:r>
            <a:endParaRPr sz="2667">
              <a:solidFill>
                <a:srgbClr val="FFFFFF"/>
              </a:solidFill>
            </a:endParaRPr>
          </a:p>
          <a:p>
            <a:endParaRPr sz="2667">
              <a:solidFill>
                <a:srgbClr val="FFFFFF"/>
              </a:solidFill>
            </a:endParaRPr>
          </a:p>
          <a:p>
            <a:endParaRPr sz="2667">
              <a:solidFill>
                <a:srgbClr val="FFFFFF"/>
              </a:solidFill>
            </a:endParaRPr>
          </a:p>
          <a:p>
            <a:endParaRPr sz="2667">
              <a:solidFill>
                <a:srgbClr val="FFFFFF"/>
              </a:solidFill>
            </a:endParaRPr>
          </a:p>
          <a:p>
            <a:r>
              <a:rPr lang="en-GB" sz="2667">
                <a:solidFill>
                  <a:srgbClr val="FFFFFF"/>
                </a:solidFill>
              </a:rPr>
              <a:t>Monolithic Database: One piece of hardware, difficult to scale vertically. </a:t>
            </a:r>
            <a:endParaRPr sz="2667">
              <a:solidFill>
                <a:srgbClr val="FFFFFF"/>
              </a:solidFill>
            </a:endParaRPr>
          </a:p>
          <a:p>
            <a:endParaRPr sz="2667">
              <a:solidFill>
                <a:srgbClr val="FFFFFF"/>
              </a:solidFill>
            </a:endParaRPr>
          </a:p>
          <a:p>
            <a:endParaRPr sz="2667">
              <a:solidFill>
                <a:srgbClr val="FFFFFF"/>
              </a:solidFill>
            </a:endParaRPr>
          </a:p>
          <a:p>
            <a:endParaRPr sz="2667">
              <a:solidFill>
                <a:srgbClr val="FFFFFF"/>
              </a:solidFill>
            </a:endParaRPr>
          </a:p>
          <a:p>
            <a:endParaRPr sz="2667">
              <a:solidFill>
                <a:srgbClr val="FFFFFF"/>
              </a:solidFill>
            </a:endParaRPr>
          </a:p>
        </p:txBody>
      </p:sp>
    </p:spTree>
    <p:extLst>
      <p:ext uri="{BB962C8B-B14F-4D97-AF65-F5344CB8AC3E}">
        <p14:creationId xmlns:p14="http://schemas.microsoft.com/office/powerpoint/2010/main" val="2620254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5"/>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pPr algn="l"/>
            <a:endParaRPr/>
          </a:p>
        </p:txBody>
      </p:sp>
      <p:sp>
        <p:nvSpPr>
          <p:cNvPr id="73" name="Google Shape;73;p15"/>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rmAutofit/>
          </a:bodyPr>
          <a:lstStyle/>
          <a:p>
            <a:pPr marL="0" indent="0">
              <a:spcAft>
                <a:spcPts val="1600"/>
              </a:spcAft>
              <a:buNone/>
            </a:pPr>
            <a:endParaRPr/>
          </a:p>
        </p:txBody>
      </p:sp>
      <p:pic>
        <p:nvPicPr>
          <p:cNvPr id="74" name="Google Shape;74;p15"/>
          <p:cNvPicPr preferRelativeResize="0"/>
          <p:nvPr/>
        </p:nvPicPr>
        <p:blipFill>
          <a:blip r:embed="rId3">
            <a:alphaModFix/>
          </a:blip>
          <a:stretch>
            <a:fillRect/>
          </a:stretch>
        </p:blipFill>
        <p:spPr>
          <a:xfrm>
            <a:off x="0" y="0"/>
            <a:ext cx="12192000" cy="6858000"/>
          </a:xfrm>
          <a:prstGeom prst="rect">
            <a:avLst/>
          </a:prstGeom>
          <a:noFill/>
          <a:ln>
            <a:noFill/>
          </a:ln>
        </p:spPr>
      </p:pic>
      <p:sp>
        <p:nvSpPr>
          <p:cNvPr id="75" name="Google Shape;75;p15"/>
          <p:cNvSpPr txBox="1"/>
          <p:nvPr/>
        </p:nvSpPr>
        <p:spPr>
          <a:xfrm>
            <a:off x="421733" y="513434"/>
            <a:ext cx="11360800" cy="2954807"/>
          </a:xfrm>
          <a:prstGeom prst="rect">
            <a:avLst/>
          </a:prstGeom>
          <a:noFill/>
          <a:ln>
            <a:noFill/>
          </a:ln>
        </p:spPr>
        <p:txBody>
          <a:bodyPr spcFirstLastPara="1" wrap="square" lIns="121900" tIns="121900" rIns="121900" bIns="121900" anchor="t" anchorCtr="0">
            <a:spAutoFit/>
          </a:bodyPr>
          <a:lstStyle/>
          <a:p>
            <a:r>
              <a:rPr lang="en-GB" sz="3200" b="1">
                <a:solidFill>
                  <a:srgbClr val="FF0000"/>
                </a:solidFill>
              </a:rPr>
              <a:t>MICROSERVICES: Evolutionary Response</a:t>
            </a:r>
            <a:endParaRPr sz="3200" b="1">
              <a:solidFill>
                <a:srgbClr val="FF0000"/>
              </a:solidFill>
            </a:endParaRPr>
          </a:p>
          <a:p>
            <a:endParaRPr sz="3200" b="1">
              <a:solidFill>
                <a:schemeClr val="lt1"/>
              </a:solidFill>
            </a:endParaRPr>
          </a:p>
          <a:p>
            <a:endParaRPr sz="3200" b="1">
              <a:solidFill>
                <a:schemeClr val="lt1"/>
              </a:solidFill>
            </a:endParaRPr>
          </a:p>
          <a:p>
            <a:r>
              <a:rPr lang="en-GB" sz="2667">
                <a:solidFill>
                  <a:schemeClr val="lt1"/>
                </a:solidFill>
              </a:rPr>
              <a:t>Single application as a suite of small services, each running in its process and communicating with lightweight mechanism.</a:t>
            </a:r>
            <a:endParaRPr sz="3200" b="1">
              <a:solidFill>
                <a:schemeClr val="lt1"/>
              </a:solidFill>
            </a:endParaRPr>
          </a:p>
          <a:p>
            <a:endParaRPr sz="2667">
              <a:solidFill>
                <a:schemeClr val="lt1"/>
              </a:solidFill>
            </a:endParaRPr>
          </a:p>
        </p:txBody>
      </p:sp>
    </p:spTree>
    <p:extLst>
      <p:ext uri="{BB962C8B-B14F-4D97-AF65-F5344CB8AC3E}">
        <p14:creationId xmlns:p14="http://schemas.microsoft.com/office/powerpoint/2010/main" val="20747181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Google Shape;80;p16"/>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pPr algn="l"/>
            <a:endParaRPr/>
          </a:p>
        </p:txBody>
      </p:sp>
      <p:sp>
        <p:nvSpPr>
          <p:cNvPr id="81" name="Google Shape;81;p16"/>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rmAutofit/>
          </a:bodyPr>
          <a:lstStyle/>
          <a:p>
            <a:pPr marL="0" indent="0">
              <a:spcAft>
                <a:spcPts val="1600"/>
              </a:spcAft>
              <a:buNone/>
            </a:pPr>
            <a:endParaRPr/>
          </a:p>
        </p:txBody>
      </p:sp>
      <p:pic>
        <p:nvPicPr>
          <p:cNvPr id="82" name="Google Shape;82;p16"/>
          <p:cNvPicPr preferRelativeResize="0"/>
          <p:nvPr/>
        </p:nvPicPr>
        <p:blipFill>
          <a:blip r:embed="rId3">
            <a:alphaModFix/>
          </a:blip>
          <a:stretch>
            <a:fillRect/>
          </a:stretch>
        </p:blipFill>
        <p:spPr>
          <a:xfrm>
            <a:off x="0" y="15230"/>
            <a:ext cx="12219208" cy="6842767"/>
          </a:xfrm>
          <a:prstGeom prst="rect">
            <a:avLst/>
          </a:prstGeom>
          <a:noFill/>
          <a:ln>
            <a:noFill/>
          </a:ln>
        </p:spPr>
      </p:pic>
      <p:pic>
        <p:nvPicPr>
          <p:cNvPr id="83" name="Google Shape;83;p16"/>
          <p:cNvPicPr preferRelativeResize="0"/>
          <p:nvPr/>
        </p:nvPicPr>
        <p:blipFill>
          <a:blip r:embed="rId4">
            <a:alphaModFix/>
          </a:blip>
          <a:stretch>
            <a:fillRect/>
          </a:stretch>
        </p:blipFill>
        <p:spPr>
          <a:xfrm>
            <a:off x="0" y="1"/>
            <a:ext cx="12192000" cy="6858001"/>
          </a:xfrm>
          <a:prstGeom prst="rect">
            <a:avLst/>
          </a:prstGeom>
          <a:noFill/>
          <a:ln>
            <a:noFill/>
          </a:ln>
        </p:spPr>
      </p:pic>
    </p:spTree>
    <p:extLst>
      <p:ext uri="{BB962C8B-B14F-4D97-AF65-F5344CB8AC3E}">
        <p14:creationId xmlns:p14="http://schemas.microsoft.com/office/powerpoint/2010/main" val="28491230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7"/>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pPr algn="l"/>
            <a:endParaRPr/>
          </a:p>
        </p:txBody>
      </p:sp>
      <p:sp>
        <p:nvSpPr>
          <p:cNvPr id="89" name="Google Shape;89;p17"/>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rmAutofit/>
          </a:bodyPr>
          <a:lstStyle/>
          <a:p>
            <a:pPr marL="0" indent="0">
              <a:spcAft>
                <a:spcPts val="1600"/>
              </a:spcAft>
              <a:buNone/>
            </a:pPr>
            <a:endParaRPr/>
          </a:p>
        </p:txBody>
      </p:sp>
      <p:pic>
        <p:nvPicPr>
          <p:cNvPr id="90" name="Google Shape;90;p17"/>
          <p:cNvPicPr preferRelativeResize="0"/>
          <p:nvPr/>
        </p:nvPicPr>
        <p:blipFill>
          <a:blip r:embed="rId3">
            <a:alphaModFix/>
          </a:blip>
          <a:stretch>
            <a:fillRect/>
          </a:stretch>
        </p:blipFill>
        <p:spPr>
          <a:xfrm>
            <a:off x="0" y="0"/>
            <a:ext cx="12192000" cy="6858000"/>
          </a:xfrm>
          <a:prstGeom prst="rect">
            <a:avLst/>
          </a:prstGeom>
          <a:noFill/>
          <a:ln>
            <a:noFill/>
          </a:ln>
        </p:spPr>
      </p:pic>
      <p:sp>
        <p:nvSpPr>
          <p:cNvPr id="91" name="Google Shape;91;p17"/>
          <p:cNvSpPr txBox="1"/>
          <p:nvPr/>
        </p:nvSpPr>
        <p:spPr>
          <a:xfrm>
            <a:off x="293400" y="275067"/>
            <a:ext cx="11515600" cy="5786159"/>
          </a:xfrm>
          <a:prstGeom prst="rect">
            <a:avLst/>
          </a:prstGeom>
          <a:noFill/>
          <a:ln>
            <a:noFill/>
          </a:ln>
        </p:spPr>
        <p:txBody>
          <a:bodyPr spcFirstLastPara="1" wrap="square" lIns="121900" tIns="121900" rIns="121900" bIns="121900" anchor="t" anchorCtr="0">
            <a:spAutoFit/>
          </a:bodyPr>
          <a:lstStyle/>
          <a:p>
            <a:r>
              <a:rPr lang="en-GB" sz="2400" b="1">
                <a:solidFill>
                  <a:schemeClr val="lt1"/>
                </a:solidFill>
              </a:rPr>
              <a:t>Separation of Concerns </a:t>
            </a:r>
            <a:endParaRPr sz="2400" b="1">
              <a:solidFill>
                <a:schemeClr val="lt1"/>
              </a:solidFill>
            </a:endParaRPr>
          </a:p>
          <a:p>
            <a:r>
              <a:rPr lang="en-GB" sz="2400">
                <a:solidFill>
                  <a:schemeClr val="lt1"/>
                </a:solidFill>
              </a:rPr>
              <a:t>                   Modularity and Encapsulation</a:t>
            </a:r>
            <a:endParaRPr sz="2400">
              <a:solidFill>
                <a:schemeClr val="lt1"/>
              </a:solidFill>
            </a:endParaRPr>
          </a:p>
          <a:p>
            <a:endParaRPr sz="2400">
              <a:solidFill>
                <a:schemeClr val="lt1"/>
              </a:solidFill>
            </a:endParaRPr>
          </a:p>
          <a:p>
            <a:endParaRPr sz="2400" b="1">
              <a:solidFill>
                <a:schemeClr val="lt1"/>
              </a:solidFill>
            </a:endParaRPr>
          </a:p>
          <a:p>
            <a:r>
              <a:rPr lang="en-GB" sz="2400" b="1">
                <a:solidFill>
                  <a:schemeClr val="lt1"/>
                </a:solidFill>
              </a:rPr>
              <a:t>Scalability</a:t>
            </a:r>
            <a:endParaRPr sz="2400" b="1">
              <a:solidFill>
                <a:schemeClr val="lt1"/>
              </a:solidFill>
            </a:endParaRPr>
          </a:p>
          <a:p>
            <a:r>
              <a:rPr lang="en-GB" sz="2400">
                <a:solidFill>
                  <a:schemeClr val="lt1"/>
                </a:solidFill>
              </a:rPr>
              <a:t>                   Horizontal Scaling</a:t>
            </a:r>
            <a:endParaRPr sz="2400">
              <a:solidFill>
                <a:schemeClr val="lt1"/>
              </a:solidFill>
            </a:endParaRPr>
          </a:p>
          <a:p>
            <a:r>
              <a:rPr lang="en-GB" sz="2400">
                <a:solidFill>
                  <a:schemeClr val="lt1"/>
                </a:solidFill>
              </a:rPr>
              <a:t>         	     Workload Partitioning</a:t>
            </a:r>
            <a:endParaRPr sz="2400">
              <a:solidFill>
                <a:schemeClr val="lt1"/>
              </a:solidFill>
            </a:endParaRPr>
          </a:p>
          <a:p>
            <a:endParaRPr sz="2400">
              <a:solidFill>
                <a:schemeClr val="lt1"/>
              </a:solidFill>
            </a:endParaRPr>
          </a:p>
          <a:p>
            <a:endParaRPr sz="2400" b="1">
              <a:solidFill>
                <a:schemeClr val="lt1"/>
              </a:solidFill>
            </a:endParaRPr>
          </a:p>
          <a:p>
            <a:r>
              <a:rPr lang="en-GB" sz="2400" b="1">
                <a:solidFill>
                  <a:schemeClr val="lt1"/>
                </a:solidFill>
              </a:rPr>
              <a:t>Virtualization and Elasticity</a:t>
            </a:r>
            <a:endParaRPr sz="2400" b="1">
              <a:solidFill>
                <a:schemeClr val="lt1"/>
              </a:solidFill>
            </a:endParaRPr>
          </a:p>
          <a:p>
            <a:pPr marL="609585" indent="609585"/>
            <a:r>
              <a:rPr lang="en-GB" sz="2400">
                <a:solidFill>
                  <a:schemeClr val="lt1"/>
                </a:solidFill>
              </a:rPr>
              <a:t>    Automated Operations	</a:t>
            </a:r>
            <a:endParaRPr sz="2400">
              <a:solidFill>
                <a:schemeClr val="lt1"/>
              </a:solidFill>
            </a:endParaRPr>
          </a:p>
          <a:p>
            <a:pPr marL="609585" indent="609585"/>
            <a:r>
              <a:rPr lang="en-GB" sz="2400">
                <a:solidFill>
                  <a:schemeClr val="lt1"/>
                </a:solidFill>
              </a:rPr>
              <a:t>    On Demand Provisioning</a:t>
            </a:r>
            <a:endParaRPr sz="2400">
              <a:solidFill>
                <a:schemeClr val="lt1"/>
              </a:solidFill>
            </a:endParaRPr>
          </a:p>
          <a:p>
            <a:pPr marL="609585" indent="609585"/>
            <a:endParaRPr sz="2400">
              <a:solidFill>
                <a:schemeClr val="lt1"/>
              </a:solidFill>
            </a:endParaRPr>
          </a:p>
          <a:p>
            <a:endParaRPr sz="2400">
              <a:solidFill>
                <a:schemeClr val="lt1"/>
              </a:solidFill>
            </a:endParaRPr>
          </a:p>
          <a:p>
            <a:r>
              <a:rPr lang="en-GB" sz="2400">
                <a:solidFill>
                  <a:schemeClr val="lt1"/>
                </a:solidFill>
              </a:rPr>
              <a:t>      </a:t>
            </a:r>
            <a:endParaRPr sz="2400">
              <a:solidFill>
                <a:schemeClr val="lt1"/>
              </a:solidFill>
            </a:endParaRPr>
          </a:p>
        </p:txBody>
      </p:sp>
    </p:spTree>
    <p:extLst>
      <p:ext uri="{BB962C8B-B14F-4D97-AF65-F5344CB8AC3E}">
        <p14:creationId xmlns:p14="http://schemas.microsoft.com/office/powerpoint/2010/main" val="23741214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8"/>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pPr algn="l"/>
            <a:endParaRPr/>
          </a:p>
        </p:txBody>
      </p:sp>
      <p:sp>
        <p:nvSpPr>
          <p:cNvPr id="97" name="Google Shape;97;p18"/>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rmAutofit/>
          </a:bodyPr>
          <a:lstStyle/>
          <a:p>
            <a:pPr marL="0" indent="0">
              <a:spcAft>
                <a:spcPts val="1600"/>
              </a:spcAft>
              <a:buNone/>
            </a:pPr>
            <a:endParaRPr/>
          </a:p>
        </p:txBody>
      </p:sp>
      <p:pic>
        <p:nvPicPr>
          <p:cNvPr id="98" name="Google Shape;98;p18"/>
          <p:cNvPicPr preferRelativeResize="0"/>
          <p:nvPr/>
        </p:nvPicPr>
        <p:blipFill>
          <a:blip r:embed="rId3">
            <a:alphaModFix/>
          </a:blip>
          <a:stretch>
            <a:fillRect/>
          </a:stretch>
        </p:blipFill>
        <p:spPr>
          <a:xfrm>
            <a:off x="0" y="0"/>
            <a:ext cx="12192000" cy="6858000"/>
          </a:xfrm>
          <a:prstGeom prst="rect">
            <a:avLst/>
          </a:prstGeom>
          <a:noFill/>
          <a:ln>
            <a:noFill/>
          </a:ln>
        </p:spPr>
      </p:pic>
      <p:sp>
        <p:nvSpPr>
          <p:cNvPr id="99" name="Google Shape;99;p18"/>
          <p:cNvSpPr txBox="1"/>
          <p:nvPr/>
        </p:nvSpPr>
        <p:spPr>
          <a:xfrm>
            <a:off x="293400" y="293401"/>
            <a:ext cx="11360800" cy="4185914"/>
          </a:xfrm>
          <a:prstGeom prst="rect">
            <a:avLst/>
          </a:prstGeom>
          <a:noFill/>
          <a:ln>
            <a:noFill/>
          </a:ln>
        </p:spPr>
        <p:txBody>
          <a:bodyPr spcFirstLastPara="1" wrap="square" lIns="121900" tIns="121900" rIns="121900" bIns="121900" anchor="t" anchorCtr="0">
            <a:spAutoFit/>
          </a:bodyPr>
          <a:lstStyle/>
          <a:p>
            <a:r>
              <a:rPr lang="en-GB" sz="3600" b="1">
                <a:solidFill>
                  <a:srgbClr val="FF0000"/>
                </a:solidFill>
              </a:rPr>
              <a:t>CHALLENGES AND SOLUTIONS:</a:t>
            </a:r>
            <a:endParaRPr sz="3600" b="1">
              <a:solidFill>
                <a:srgbClr val="FF0000"/>
              </a:solidFill>
            </a:endParaRPr>
          </a:p>
          <a:p>
            <a:endParaRPr sz="3333">
              <a:solidFill>
                <a:schemeClr val="lt1"/>
              </a:solidFill>
            </a:endParaRPr>
          </a:p>
          <a:p>
            <a:endParaRPr sz="3333">
              <a:solidFill>
                <a:schemeClr val="lt1"/>
              </a:solidFill>
            </a:endParaRPr>
          </a:p>
          <a:p>
            <a:r>
              <a:rPr lang="en-GB" sz="3067">
                <a:solidFill>
                  <a:schemeClr val="lt1"/>
                </a:solidFill>
              </a:rPr>
              <a:t>DEPENDENCY</a:t>
            </a:r>
            <a:endParaRPr sz="3067">
              <a:solidFill>
                <a:schemeClr val="lt1"/>
              </a:solidFill>
            </a:endParaRPr>
          </a:p>
          <a:p>
            <a:endParaRPr sz="3067">
              <a:solidFill>
                <a:schemeClr val="lt1"/>
              </a:solidFill>
            </a:endParaRPr>
          </a:p>
          <a:p>
            <a:r>
              <a:rPr lang="en-GB" sz="3067">
                <a:solidFill>
                  <a:schemeClr val="lt1"/>
                </a:solidFill>
              </a:rPr>
              <a:t>SCALE</a:t>
            </a:r>
            <a:endParaRPr sz="3067">
              <a:solidFill>
                <a:schemeClr val="lt1"/>
              </a:solidFill>
            </a:endParaRPr>
          </a:p>
          <a:p>
            <a:endParaRPr sz="3067">
              <a:solidFill>
                <a:schemeClr val="lt1"/>
              </a:solidFill>
            </a:endParaRPr>
          </a:p>
          <a:p>
            <a:endParaRPr sz="3067">
              <a:solidFill>
                <a:schemeClr val="lt1"/>
              </a:solidFill>
            </a:endParaRPr>
          </a:p>
        </p:txBody>
      </p:sp>
    </p:spTree>
    <p:extLst>
      <p:ext uri="{BB962C8B-B14F-4D97-AF65-F5344CB8AC3E}">
        <p14:creationId xmlns:p14="http://schemas.microsoft.com/office/powerpoint/2010/main" val="16528951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19"/>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pPr algn="l"/>
            <a:endParaRPr/>
          </a:p>
        </p:txBody>
      </p:sp>
      <p:sp>
        <p:nvSpPr>
          <p:cNvPr id="105" name="Google Shape;105;p19"/>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rmAutofit/>
          </a:bodyPr>
          <a:lstStyle/>
          <a:p>
            <a:pPr marL="0" indent="0">
              <a:spcAft>
                <a:spcPts val="1600"/>
              </a:spcAft>
              <a:buNone/>
            </a:pPr>
            <a:endParaRPr/>
          </a:p>
        </p:txBody>
      </p:sp>
      <p:pic>
        <p:nvPicPr>
          <p:cNvPr id="106" name="Google Shape;106;p19"/>
          <p:cNvPicPr preferRelativeResize="0"/>
          <p:nvPr/>
        </p:nvPicPr>
        <p:blipFill>
          <a:blip r:embed="rId3">
            <a:alphaModFix/>
          </a:blip>
          <a:stretch>
            <a:fillRect/>
          </a:stretch>
        </p:blipFill>
        <p:spPr>
          <a:xfrm>
            <a:off x="0" y="0"/>
            <a:ext cx="12192000" cy="6858000"/>
          </a:xfrm>
          <a:prstGeom prst="rect">
            <a:avLst/>
          </a:prstGeom>
          <a:noFill/>
          <a:ln>
            <a:noFill/>
          </a:ln>
        </p:spPr>
      </p:pic>
      <p:sp>
        <p:nvSpPr>
          <p:cNvPr id="107" name="Google Shape;107;p19"/>
          <p:cNvSpPr txBox="1"/>
          <p:nvPr/>
        </p:nvSpPr>
        <p:spPr>
          <a:xfrm>
            <a:off x="586767" y="495101"/>
            <a:ext cx="10873600" cy="4022086"/>
          </a:xfrm>
          <a:prstGeom prst="rect">
            <a:avLst/>
          </a:prstGeom>
          <a:noFill/>
          <a:ln>
            <a:noFill/>
          </a:ln>
        </p:spPr>
        <p:txBody>
          <a:bodyPr spcFirstLastPara="1" wrap="square" lIns="121900" tIns="121900" rIns="121900" bIns="121900" anchor="t" anchorCtr="0">
            <a:spAutoFit/>
          </a:bodyPr>
          <a:lstStyle/>
          <a:p>
            <a:r>
              <a:rPr lang="en-GB" sz="3200">
                <a:solidFill>
                  <a:srgbClr val="FF0000"/>
                </a:solidFill>
              </a:rPr>
              <a:t>DEPENDENCY</a:t>
            </a:r>
            <a:endParaRPr sz="3200">
              <a:solidFill>
                <a:srgbClr val="FF0000"/>
              </a:solidFill>
            </a:endParaRPr>
          </a:p>
          <a:p>
            <a:endParaRPr sz="2667">
              <a:solidFill>
                <a:schemeClr val="lt1"/>
              </a:solidFill>
            </a:endParaRPr>
          </a:p>
          <a:p>
            <a:r>
              <a:rPr lang="en-GB" sz="2667">
                <a:solidFill>
                  <a:schemeClr val="lt1"/>
                </a:solidFill>
              </a:rPr>
              <a:t>Challenge</a:t>
            </a:r>
            <a:endParaRPr sz="2667">
              <a:solidFill>
                <a:schemeClr val="lt1"/>
              </a:solidFill>
            </a:endParaRPr>
          </a:p>
          <a:p>
            <a:r>
              <a:rPr lang="en-GB" sz="2667">
                <a:solidFill>
                  <a:schemeClr val="lt1"/>
                </a:solidFill>
              </a:rPr>
              <a:t>Improper defence may lead to cascading failure. </a:t>
            </a:r>
            <a:endParaRPr sz="2667">
              <a:solidFill>
                <a:schemeClr val="lt1"/>
              </a:solidFill>
            </a:endParaRPr>
          </a:p>
          <a:p>
            <a:endParaRPr sz="2667">
              <a:solidFill>
                <a:schemeClr val="lt1"/>
              </a:solidFill>
            </a:endParaRPr>
          </a:p>
          <a:p>
            <a:r>
              <a:rPr lang="en-GB" sz="2667">
                <a:solidFill>
                  <a:schemeClr val="lt1"/>
                </a:solidFill>
              </a:rPr>
              <a:t>Solution</a:t>
            </a:r>
            <a:endParaRPr sz="2667">
              <a:solidFill>
                <a:schemeClr val="lt1"/>
              </a:solidFill>
            </a:endParaRPr>
          </a:p>
          <a:p>
            <a:r>
              <a:rPr lang="en-GB" sz="2667">
                <a:solidFill>
                  <a:schemeClr val="lt1"/>
                </a:solidFill>
              </a:rPr>
              <a:t>To deal with this Netflix created Hystrix. </a:t>
            </a:r>
            <a:endParaRPr sz="2667">
              <a:solidFill>
                <a:schemeClr val="lt1"/>
              </a:solidFill>
            </a:endParaRPr>
          </a:p>
          <a:p>
            <a:r>
              <a:rPr lang="en-GB" sz="2667">
                <a:solidFill>
                  <a:schemeClr val="lt1"/>
                </a:solidFill>
              </a:rPr>
              <a:t>Fault Injection Testing</a:t>
            </a:r>
            <a:endParaRPr sz="2667">
              <a:solidFill>
                <a:schemeClr val="lt1"/>
              </a:solidFill>
            </a:endParaRPr>
          </a:p>
          <a:p>
            <a:endParaRPr sz="2667">
              <a:solidFill>
                <a:schemeClr val="lt1"/>
              </a:solidFill>
            </a:endParaRPr>
          </a:p>
        </p:txBody>
      </p:sp>
      <p:pic>
        <p:nvPicPr>
          <p:cNvPr id="108" name="Google Shape;108;p19"/>
          <p:cNvPicPr preferRelativeResize="0"/>
          <p:nvPr/>
        </p:nvPicPr>
        <p:blipFill rotWithShape="1">
          <a:blip r:embed="rId4">
            <a:alphaModFix/>
          </a:blip>
          <a:srcRect t="25961" b="25549"/>
          <a:stretch/>
        </p:blipFill>
        <p:spPr>
          <a:xfrm>
            <a:off x="4804234" y="3835300"/>
            <a:ext cx="6855301" cy="1899467"/>
          </a:xfrm>
          <a:prstGeom prst="rect">
            <a:avLst/>
          </a:prstGeom>
          <a:noFill/>
          <a:ln>
            <a:noFill/>
          </a:ln>
        </p:spPr>
      </p:pic>
    </p:spTree>
    <p:extLst>
      <p:ext uri="{BB962C8B-B14F-4D97-AF65-F5344CB8AC3E}">
        <p14:creationId xmlns:p14="http://schemas.microsoft.com/office/powerpoint/2010/main" val="6260223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0"/>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pPr algn="l"/>
            <a:endParaRPr/>
          </a:p>
        </p:txBody>
      </p:sp>
      <p:sp>
        <p:nvSpPr>
          <p:cNvPr id="114" name="Google Shape;114;p20"/>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rmAutofit/>
          </a:bodyPr>
          <a:lstStyle/>
          <a:p>
            <a:pPr marL="0" indent="0">
              <a:spcAft>
                <a:spcPts val="1600"/>
              </a:spcAft>
              <a:buNone/>
            </a:pPr>
            <a:endParaRPr/>
          </a:p>
        </p:txBody>
      </p:sp>
      <p:pic>
        <p:nvPicPr>
          <p:cNvPr id="115" name="Google Shape;115;p20"/>
          <p:cNvPicPr preferRelativeResize="0"/>
          <p:nvPr/>
        </p:nvPicPr>
        <p:blipFill>
          <a:blip r:embed="rId3">
            <a:alphaModFix/>
          </a:blip>
          <a:stretch>
            <a:fillRect/>
          </a:stretch>
        </p:blipFill>
        <p:spPr>
          <a:xfrm>
            <a:off x="0" y="0"/>
            <a:ext cx="12192000" cy="6858000"/>
          </a:xfrm>
          <a:prstGeom prst="rect">
            <a:avLst/>
          </a:prstGeom>
          <a:noFill/>
          <a:ln>
            <a:noFill/>
          </a:ln>
        </p:spPr>
      </p:pic>
      <p:sp>
        <p:nvSpPr>
          <p:cNvPr id="116" name="Google Shape;116;p20"/>
          <p:cNvSpPr txBox="1"/>
          <p:nvPr/>
        </p:nvSpPr>
        <p:spPr>
          <a:xfrm>
            <a:off x="421733" y="348400"/>
            <a:ext cx="11295600" cy="5130275"/>
          </a:xfrm>
          <a:prstGeom prst="rect">
            <a:avLst/>
          </a:prstGeom>
          <a:noFill/>
          <a:ln>
            <a:noFill/>
          </a:ln>
        </p:spPr>
        <p:txBody>
          <a:bodyPr spcFirstLastPara="1" wrap="square" lIns="121900" tIns="121900" rIns="121900" bIns="121900" anchor="t" anchorCtr="0">
            <a:spAutoFit/>
          </a:bodyPr>
          <a:lstStyle/>
          <a:p>
            <a:r>
              <a:rPr lang="en-GB" sz="3467">
                <a:solidFill>
                  <a:srgbClr val="FF0000"/>
                </a:solidFill>
              </a:rPr>
              <a:t>SCALE</a:t>
            </a:r>
            <a:endParaRPr sz="3467">
              <a:solidFill>
                <a:srgbClr val="FF0000"/>
              </a:solidFill>
            </a:endParaRPr>
          </a:p>
          <a:p>
            <a:endParaRPr sz="3467">
              <a:solidFill>
                <a:schemeClr val="lt1"/>
              </a:solidFill>
            </a:endParaRPr>
          </a:p>
          <a:p>
            <a:r>
              <a:rPr lang="en-GB" sz="2667">
                <a:solidFill>
                  <a:schemeClr val="lt1"/>
                </a:solidFill>
              </a:rPr>
              <a:t>Challenge</a:t>
            </a:r>
            <a:endParaRPr sz="2667">
              <a:solidFill>
                <a:schemeClr val="lt1"/>
              </a:solidFill>
            </a:endParaRPr>
          </a:p>
          <a:p>
            <a:r>
              <a:rPr lang="en-GB" sz="2667">
                <a:solidFill>
                  <a:schemeClr val="lt1"/>
                </a:solidFill>
              </a:rPr>
              <a:t>Stateless Service: instance or node dies you should be able to easily retry it and hit a different instance and proceed on with execution.</a:t>
            </a:r>
            <a:endParaRPr sz="2667">
              <a:solidFill>
                <a:schemeClr val="lt1"/>
              </a:solidFill>
            </a:endParaRPr>
          </a:p>
          <a:p>
            <a:endParaRPr sz="2667">
              <a:solidFill>
                <a:schemeClr val="lt1"/>
              </a:solidFill>
            </a:endParaRPr>
          </a:p>
          <a:p>
            <a:r>
              <a:rPr lang="en-GB" sz="2667">
                <a:solidFill>
                  <a:schemeClr val="lt1"/>
                </a:solidFill>
              </a:rPr>
              <a:t>Solution</a:t>
            </a:r>
            <a:endParaRPr sz="2667">
              <a:solidFill>
                <a:schemeClr val="lt1"/>
              </a:solidFill>
            </a:endParaRPr>
          </a:p>
          <a:p>
            <a:r>
              <a:rPr lang="en-GB" sz="2667">
                <a:solidFill>
                  <a:schemeClr val="lt1"/>
                </a:solidFill>
              </a:rPr>
              <a:t>Chaos Testing: Chaos Monkey</a:t>
            </a:r>
            <a:endParaRPr sz="2667">
              <a:solidFill>
                <a:schemeClr val="lt1"/>
              </a:solidFill>
            </a:endParaRPr>
          </a:p>
          <a:p>
            <a:r>
              <a:rPr lang="en-GB" sz="2667">
                <a:solidFill>
                  <a:schemeClr val="lt1"/>
                </a:solidFill>
              </a:rPr>
              <a:t>Auto Scaling</a:t>
            </a:r>
            <a:endParaRPr sz="2667">
              <a:solidFill>
                <a:schemeClr val="lt1"/>
              </a:solidFill>
            </a:endParaRPr>
          </a:p>
          <a:p>
            <a:endParaRPr sz="3467">
              <a:solidFill>
                <a:schemeClr val="lt1"/>
              </a:solidFill>
            </a:endParaRPr>
          </a:p>
          <a:p>
            <a:endParaRPr sz="2667">
              <a:solidFill>
                <a:schemeClr val="lt1"/>
              </a:solidFill>
            </a:endParaRPr>
          </a:p>
        </p:txBody>
      </p:sp>
      <p:pic>
        <p:nvPicPr>
          <p:cNvPr id="117" name="Google Shape;117;p20"/>
          <p:cNvPicPr preferRelativeResize="0"/>
          <p:nvPr/>
        </p:nvPicPr>
        <p:blipFill>
          <a:blip r:embed="rId4">
            <a:alphaModFix/>
          </a:blip>
          <a:stretch>
            <a:fillRect/>
          </a:stretch>
        </p:blipFill>
        <p:spPr>
          <a:xfrm>
            <a:off x="7646500" y="2856797"/>
            <a:ext cx="3715933" cy="2622400"/>
          </a:xfrm>
          <a:prstGeom prst="rect">
            <a:avLst/>
          </a:prstGeom>
          <a:noFill/>
          <a:ln>
            <a:noFill/>
          </a:ln>
        </p:spPr>
      </p:pic>
    </p:spTree>
    <p:extLst>
      <p:ext uri="{BB962C8B-B14F-4D97-AF65-F5344CB8AC3E}">
        <p14:creationId xmlns:p14="http://schemas.microsoft.com/office/powerpoint/2010/main" val="15116412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21"/>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pPr algn="l"/>
            <a:endParaRPr/>
          </a:p>
        </p:txBody>
      </p:sp>
      <p:sp>
        <p:nvSpPr>
          <p:cNvPr id="123" name="Google Shape;123;p21"/>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rmAutofit/>
          </a:bodyPr>
          <a:lstStyle/>
          <a:p>
            <a:pPr marL="0" indent="0">
              <a:spcAft>
                <a:spcPts val="1600"/>
              </a:spcAft>
              <a:buNone/>
            </a:pPr>
            <a:endParaRPr/>
          </a:p>
        </p:txBody>
      </p:sp>
      <p:pic>
        <p:nvPicPr>
          <p:cNvPr id="124" name="Google Shape;124;p21"/>
          <p:cNvPicPr preferRelativeResize="0"/>
          <p:nvPr/>
        </p:nvPicPr>
        <p:blipFill>
          <a:blip r:embed="rId3">
            <a:alphaModFix/>
          </a:blip>
          <a:stretch>
            <a:fillRect/>
          </a:stretch>
        </p:blipFill>
        <p:spPr>
          <a:xfrm>
            <a:off x="0" y="0"/>
            <a:ext cx="12192000" cy="6858000"/>
          </a:xfrm>
          <a:prstGeom prst="rect">
            <a:avLst/>
          </a:prstGeom>
          <a:noFill/>
          <a:ln>
            <a:noFill/>
          </a:ln>
        </p:spPr>
      </p:pic>
      <p:sp>
        <p:nvSpPr>
          <p:cNvPr id="125" name="Google Shape;125;p21"/>
          <p:cNvSpPr txBox="1"/>
          <p:nvPr/>
        </p:nvSpPr>
        <p:spPr>
          <a:xfrm>
            <a:off x="458433" y="458434"/>
            <a:ext cx="11130400" cy="2841443"/>
          </a:xfrm>
          <a:prstGeom prst="rect">
            <a:avLst/>
          </a:prstGeom>
          <a:solidFill>
            <a:schemeClr val="dk1"/>
          </a:solidFill>
          <a:ln>
            <a:noFill/>
          </a:ln>
        </p:spPr>
        <p:txBody>
          <a:bodyPr spcFirstLastPara="1" wrap="square" lIns="121900" tIns="121900" rIns="121900" bIns="121900" anchor="t" anchorCtr="0">
            <a:spAutoFit/>
          </a:bodyPr>
          <a:lstStyle/>
          <a:p>
            <a:pPr>
              <a:lnSpc>
                <a:spcPct val="115000"/>
              </a:lnSpc>
              <a:buClr>
                <a:schemeClr val="dk1"/>
              </a:buClr>
              <a:buSzPts val="1100"/>
            </a:pPr>
            <a:r>
              <a:rPr lang="en-GB" sz="2933">
                <a:solidFill>
                  <a:schemeClr val="lt1"/>
                </a:solidFill>
                <a:highlight>
                  <a:schemeClr val="dk1"/>
                </a:highlight>
                <a:latin typeface="Merriweather"/>
                <a:ea typeface="Merriweather"/>
                <a:cs typeface="Merriweather"/>
                <a:sym typeface="Merriweather"/>
              </a:rPr>
              <a:t>Due to their decision to embrace microservices-based architecture powered by public cloud from AWS, Netflix was able to ensure zero point of failure and an extremely scalable IT infrastructure to support millions of service requests, without any hiccup.   </a:t>
            </a:r>
            <a:endParaRPr sz="4133">
              <a:solidFill>
                <a:schemeClr val="lt1"/>
              </a:solidFill>
              <a:highlight>
                <a:schemeClr val="dk1"/>
              </a:highlight>
            </a:endParaRPr>
          </a:p>
        </p:txBody>
      </p:sp>
    </p:spTree>
    <p:extLst>
      <p:ext uri="{BB962C8B-B14F-4D97-AF65-F5344CB8AC3E}">
        <p14:creationId xmlns:p14="http://schemas.microsoft.com/office/powerpoint/2010/main" val="17449297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415611" y="992767"/>
            <a:ext cx="11360800" cy="2736800"/>
          </a:xfrm>
          <a:prstGeom prst="rect">
            <a:avLst/>
          </a:prstGeom>
        </p:spPr>
        <p:txBody>
          <a:bodyPr spcFirstLastPara="1" vert="horz" wrap="square" lIns="121900" tIns="121900" rIns="121900" bIns="121900" rtlCol="0" anchor="b" anchorCtr="0">
            <a:normAutofit/>
          </a:bodyPr>
          <a:lstStyle/>
          <a:p>
            <a:pPr>
              <a:spcBef>
                <a:spcPts val="0"/>
              </a:spcBef>
            </a:pPr>
            <a:endParaRPr/>
          </a:p>
        </p:txBody>
      </p:sp>
      <p:sp>
        <p:nvSpPr>
          <p:cNvPr id="55" name="Google Shape;55;p13"/>
          <p:cNvSpPr txBox="1">
            <a:spLocks noGrp="1"/>
          </p:cNvSpPr>
          <p:nvPr>
            <p:ph type="subTitle" idx="1"/>
          </p:nvPr>
        </p:nvSpPr>
        <p:spPr>
          <a:xfrm>
            <a:off x="415600" y="3778833"/>
            <a:ext cx="11360800" cy="1056800"/>
          </a:xfrm>
          <a:prstGeom prst="rect">
            <a:avLst/>
          </a:prstGeom>
        </p:spPr>
        <p:txBody>
          <a:bodyPr spcFirstLastPara="1" vert="horz" wrap="square" lIns="121900" tIns="121900" rIns="121900" bIns="121900" rtlCol="0" anchor="t" anchorCtr="0">
            <a:normAutofit/>
          </a:bodyPr>
          <a:lstStyle/>
          <a:p>
            <a:pPr>
              <a:spcBef>
                <a:spcPts val="0"/>
              </a:spcBef>
            </a:pPr>
            <a:endParaRPr/>
          </a:p>
        </p:txBody>
      </p:sp>
      <p:pic>
        <p:nvPicPr>
          <p:cNvPr id="56" name="Google Shape;56;p13"/>
          <p:cNvPicPr preferRelativeResize="0"/>
          <p:nvPr/>
        </p:nvPicPr>
        <p:blipFill>
          <a:blip r:embed="rId3">
            <a:alphaModFix/>
          </a:blip>
          <a:stretch>
            <a:fillRect/>
          </a:stretch>
        </p:blipFill>
        <p:spPr>
          <a:xfrm>
            <a:off x="0" y="0"/>
            <a:ext cx="12192000" cy="6858000"/>
          </a:xfrm>
          <a:prstGeom prst="rect">
            <a:avLst/>
          </a:prstGeom>
          <a:noFill/>
          <a:ln>
            <a:noFill/>
          </a:ln>
        </p:spPr>
      </p:pic>
      <p:pic>
        <p:nvPicPr>
          <p:cNvPr id="57" name="Google Shape;57;p13"/>
          <p:cNvPicPr preferRelativeResize="0"/>
          <p:nvPr/>
        </p:nvPicPr>
        <p:blipFill>
          <a:blip r:embed="rId4">
            <a:alphaModFix/>
          </a:blip>
          <a:stretch>
            <a:fillRect/>
          </a:stretch>
        </p:blipFill>
        <p:spPr>
          <a:xfrm>
            <a:off x="1" y="1"/>
            <a:ext cx="12191999" cy="5899313"/>
          </a:xfrm>
          <a:prstGeom prst="rect">
            <a:avLst/>
          </a:prstGeom>
          <a:noFill/>
          <a:ln>
            <a:noFill/>
          </a:ln>
        </p:spPr>
      </p:pic>
    </p:spTree>
    <p:extLst>
      <p:ext uri="{BB962C8B-B14F-4D97-AF65-F5344CB8AC3E}">
        <p14:creationId xmlns:p14="http://schemas.microsoft.com/office/powerpoint/2010/main" val="9723327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26619" y="650171"/>
            <a:ext cx="3200162" cy="655638"/>
          </a:xfrm>
        </p:spPr>
        <p:txBody>
          <a:bodyPr>
            <a:normAutofit fontScale="90000"/>
          </a:bodyPr>
          <a:lstStyle/>
          <a:p>
            <a:pPr algn="l"/>
            <a:r>
              <a:rPr lang="en-IN" sz="3600" b="1" u="sng" dirty="0">
                <a:effectLst/>
                <a:latin typeface="Calibri" panose="020F0502020204030204" pitchFamily="34" charset="0"/>
                <a:ea typeface="Calibri" panose="020F0502020204030204" pitchFamily="34" charset="0"/>
                <a:cs typeface="Times New Roman" panose="02020603050405020304" pitchFamily="18" charset="0"/>
              </a:rPr>
              <a:t>Introduction :</a:t>
            </a:r>
            <a:br>
              <a:rPr lang="en-IN" sz="1800" dirty="0">
                <a:effectLst/>
                <a:latin typeface="Calibri" panose="020F0502020204030204" pitchFamily="34" charset="0"/>
                <a:ea typeface="Calibri" panose="020F0502020204030204" pitchFamily="34" charset="0"/>
                <a:cs typeface="Times New Roman" panose="02020603050405020304" pitchFamily="18" charset="0"/>
              </a:rPr>
            </a:br>
            <a:endParaRPr lang="en-US" dirty="0"/>
          </a:p>
        </p:txBody>
      </p:sp>
      <p:sp>
        <p:nvSpPr>
          <p:cNvPr id="6" name="TextBox 5">
            <a:extLst>
              <a:ext uri="{FF2B5EF4-FFF2-40B4-BE49-F238E27FC236}">
                <a16:creationId xmlns:a16="http://schemas.microsoft.com/office/drawing/2014/main" id="{159CCA52-B38E-41BD-987E-18C800F2C7C6}"/>
              </a:ext>
            </a:extLst>
          </p:cNvPr>
          <p:cNvSpPr txBox="1"/>
          <p:nvPr/>
        </p:nvSpPr>
        <p:spPr>
          <a:xfrm>
            <a:off x="451725" y="1100525"/>
            <a:ext cx="10393680" cy="6463308"/>
          </a:xfrm>
          <a:prstGeom prst="rect">
            <a:avLst/>
          </a:prstGeom>
          <a:noFill/>
        </p:spPr>
        <p:txBody>
          <a:bodyPr wrap="square" rtlCol="0" anchor="ctr">
            <a:spAutoFit/>
          </a:bodyPr>
          <a:lstStyle/>
          <a:p>
            <a:pPr marL="285750" indent="-285750">
              <a:buClr>
                <a:schemeClr val="bg1"/>
              </a:buClr>
              <a:buFont typeface="Arial" panose="020B0604020202020204" pitchFamily="34" charset="0"/>
              <a:buChar char="•"/>
            </a:pPr>
            <a:r>
              <a:rPr lang="en-IN"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Not long-ago </a:t>
            </a:r>
            <a:r>
              <a:rPr lang="en-IN" i="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Money Heist</a:t>
            </a:r>
            <a:r>
              <a:rPr lang="en-IN"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came back for its final season, finally ending a long wait for binge watchers across the world who are interested in an Spanish drama. For them, kicking off a marathon is as simple as reaching out for your device or remote, opening the Netflix app and hitting Play. Simple, fast and instantly gratifying.</a:t>
            </a:r>
          </a:p>
          <a:p>
            <a:pPr>
              <a:buClr>
                <a:schemeClr val="bg1"/>
              </a:buClr>
            </a:pPr>
            <a:endParaRPr lang="en-IN" dirty="0">
              <a:solidFill>
                <a:schemeClr val="bg1"/>
              </a:solidFill>
            </a:endParaRPr>
          </a:p>
          <a:p>
            <a:pPr marL="285750" indent="-285750">
              <a:buClr>
                <a:schemeClr val="bg1"/>
              </a:buClr>
              <a:buFont typeface="Arial" panose="020B0604020202020204" pitchFamily="34" charset="0"/>
              <a:buChar char="•"/>
            </a:pPr>
            <a:r>
              <a:rPr lang="en-IN"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It means building top-notch infrastructure at a scale no other Internet service has done before, it also means that a lot of participants in the experience have to be negotiated with and kept satiated</a:t>
            </a:r>
          </a:p>
          <a:p>
            <a:pPr marL="285750" indent="-285750">
              <a:buClr>
                <a:schemeClr val="bg1"/>
              </a:buClr>
              <a:buFont typeface="Arial" panose="020B0604020202020204" pitchFamily="34" charset="0"/>
              <a:buChar char="•"/>
            </a:pPr>
            <a:endParaRPr lang="en-IN"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a:p>
            <a:pPr marL="285750" indent="-285750">
              <a:buClr>
                <a:schemeClr val="bg1"/>
              </a:buClr>
              <a:buFont typeface="Arial" panose="020B0604020202020204" pitchFamily="34" charset="0"/>
              <a:buChar char="•"/>
            </a:pPr>
            <a:r>
              <a:rPr lang="en-IN"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This is in most layman terms– How Netflix works.</a:t>
            </a:r>
          </a:p>
          <a:p>
            <a:pPr marL="285750" indent="-285750">
              <a:buClr>
                <a:schemeClr val="bg1"/>
              </a:buClr>
              <a:buFont typeface="Arial" panose="020B0604020202020204" pitchFamily="34" charset="0"/>
              <a:buChar char="•"/>
            </a:pPr>
            <a:endParaRPr lang="en-IN"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a:buClr>
                <a:schemeClr val="bg1"/>
              </a:buClr>
            </a:pPr>
            <a:endParaRPr lang="en-IN" dirty="0">
              <a:solidFill>
                <a:schemeClr val="bg1"/>
              </a:solidFill>
              <a:latin typeface="Calibri" panose="020F0502020204030204" pitchFamily="34" charset="0"/>
              <a:cs typeface="Times New Roman" panose="02020603050405020304" pitchFamily="18" charset="0"/>
            </a:endParaRPr>
          </a:p>
          <a:p>
            <a:pPr>
              <a:buClr>
                <a:schemeClr val="bg1"/>
              </a:buClr>
            </a:pPr>
            <a:endParaRPr lang="en-IN" dirty="0">
              <a:solidFill>
                <a:schemeClr val="bg1"/>
              </a:solidFill>
            </a:endParaRPr>
          </a:p>
          <a:p>
            <a:endParaRPr lang="en-IN" dirty="0"/>
          </a:p>
          <a:p>
            <a:endParaRPr lang="en-IN" dirty="0"/>
          </a:p>
          <a:p>
            <a:endParaRPr lang="en-IN" dirty="0"/>
          </a:p>
          <a:p>
            <a:pPr marL="285750" indent="-285750">
              <a:buFont typeface="Courier New" panose="02070309020205020404" pitchFamily="49" charset="0"/>
              <a:buChar char="o"/>
            </a:pPr>
            <a:endParaRPr lang="en-IN" dirty="0"/>
          </a:p>
          <a:p>
            <a:endParaRPr lang="en-IN" dirty="0">
              <a:solidFill>
                <a:schemeClr val="bg1"/>
              </a:solidFill>
            </a:endParaRPr>
          </a:p>
          <a:p>
            <a:endParaRPr lang="en-IN" dirty="0"/>
          </a:p>
          <a:p>
            <a:endParaRPr lang="en-IN" dirty="0"/>
          </a:p>
          <a:p>
            <a:endParaRPr lang="en-IN" dirty="0"/>
          </a:p>
          <a:p>
            <a:endParaRPr lang="en-IN" dirty="0"/>
          </a:p>
          <a:p>
            <a:endParaRPr lang="en-IN" dirty="0"/>
          </a:p>
          <a:p>
            <a:r>
              <a:rPr lang="en-IN" dirty="0"/>
              <a:t>                                                                                                     </a:t>
            </a:r>
          </a:p>
        </p:txBody>
      </p:sp>
      <p:sp>
        <p:nvSpPr>
          <p:cNvPr id="7" name="Title 1">
            <a:extLst>
              <a:ext uri="{FF2B5EF4-FFF2-40B4-BE49-F238E27FC236}">
                <a16:creationId xmlns:a16="http://schemas.microsoft.com/office/drawing/2014/main" id="{D00552F8-398E-473F-888B-A1A698970D37}"/>
              </a:ext>
            </a:extLst>
          </p:cNvPr>
          <p:cNvSpPr txBox="1">
            <a:spLocks/>
          </p:cNvSpPr>
          <p:nvPr/>
        </p:nvSpPr>
        <p:spPr>
          <a:xfrm>
            <a:off x="914400" y="2744450"/>
            <a:ext cx="9468331" cy="1136342"/>
          </a:xfrm>
          <a:prstGeom prst="rect">
            <a:avLst/>
          </a:prstGeom>
        </p:spPr>
        <p:txBody>
          <a:bodyPr vert="horz" lIns="91440" tIns="45720" rIns="91440" bIns="45720" rtlCol="0" anchor="ctr">
            <a:normAutofit fontScale="97500"/>
          </a:bodyPr>
          <a:lstStyle>
            <a:lvl1pPr algn="ctr" defTabSz="914400" rtl="0" eaLnBrk="1" latinLnBrk="0" hangingPunct="1">
              <a:lnSpc>
                <a:spcPct val="90000"/>
              </a:lnSpc>
              <a:spcBef>
                <a:spcPct val="0"/>
              </a:spcBef>
              <a:buNone/>
              <a:defRPr sz="4400" b="1" kern="1200">
                <a:solidFill>
                  <a:schemeClr val="bg1"/>
                </a:solidFill>
                <a:effectLst>
                  <a:outerShdw dist="76200" dir="2760000" algn="ctr" rotWithShape="0">
                    <a:schemeClr val="tx1">
                      <a:lumMod val="75000"/>
                      <a:lumOff val="25000"/>
                    </a:schemeClr>
                  </a:outerShdw>
                </a:effectLst>
                <a:latin typeface="+mj-lt"/>
                <a:ea typeface="+mj-ea"/>
                <a:cs typeface="+mj-cs"/>
              </a:defRPr>
            </a:lvl1pPr>
          </a:lstStyle>
          <a:p>
            <a:pPr algn="l"/>
            <a:br>
              <a:rPr lang="en-IN" sz="1800" dirty="0">
                <a:effectLst/>
                <a:latin typeface="Calibri" panose="020F0502020204030204" pitchFamily="34" charset="0"/>
                <a:ea typeface="Calibri" panose="020F0502020204030204" pitchFamily="34" charset="0"/>
                <a:cs typeface="Times New Roman" panose="02020603050405020304" pitchFamily="18" charset="0"/>
              </a:rPr>
            </a:br>
            <a:endParaRPr lang="en-US" dirty="0"/>
          </a:p>
        </p:txBody>
      </p:sp>
    </p:spTree>
    <p:extLst>
      <p:ext uri="{BB962C8B-B14F-4D97-AF65-F5344CB8AC3E}">
        <p14:creationId xmlns:p14="http://schemas.microsoft.com/office/powerpoint/2010/main" val="205997136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Google Shape;62;p14"/>
          <p:cNvSpPr txBox="1">
            <a:spLocks noGrp="1"/>
          </p:cNvSpPr>
          <p:nvPr>
            <p:ph type="ctrTitle"/>
          </p:nvPr>
        </p:nvSpPr>
        <p:spPr>
          <a:xfrm>
            <a:off x="415611" y="992767"/>
            <a:ext cx="11360800" cy="2736800"/>
          </a:xfrm>
          <a:prstGeom prst="rect">
            <a:avLst/>
          </a:prstGeom>
        </p:spPr>
        <p:txBody>
          <a:bodyPr spcFirstLastPara="1" vert="horz" wrap="square" lIns="121900" tIns="121900" rIns="121900" bIns="121900" rtlCol="0" anchor="b" anchorCtr="0">
            <a:normAutofit/>
          </a:bodyPr>
          <a:lstStyle/>
          <a:p>
            <a:pPr>
              <a:spcBef>
                <a:spcPts val="0"/>
              </a:spcBef>
            </a:pPr>
            <a:endParaRPr/>
          </a:p>
        </p:txBody>
      </p:sp>
      <p:sp>
        <p:nvSpPr>
          <p:cNvPr id="63" name="Google Shape;63;p14"/>
          <p:cNvSpPr txBox="1">
            <a:spLocks noGrp="1"/>
          </p:cNvSpPr>
          <p:nvPr>
            <p:ph type="subTitle" idx="1"/>
          </p:nvPr>
        </p:nvSpPr>
        <p:spPr>
          <a:xfrm>
            <a:off x="415600" y="3778833"/>
            <a:ext cx="11360800" cy="1056800"/>
          </a:xfrm>
          <a:prstGeom prst="rect">
            <a:avLst/>
          </a:prstGeom>
        </p:spPr>
        <p:txBody>
          <a:bodyPr spcFirstLastPara="1" vert="horz" wrap="square" lIns="121900" tIns="121900" rIns="121900" bIns="121900" rtlCol="0" anchor="t" anchorCtr="0">
            <a:normAutofit/>
          </a:bodyPr>
          <a:lstStyle/>
          <a:p>
            <a:pPr>
              <a:spcBef>
                <a:spcPts val="0"/>
              </a:spcBef>
            </a:pPr>
            <a:endParaRPr/>
          </a:p>
        </p:txBody>
      </p:sp>
      <p:pic>
        <p:nvPicPr>
          <p:cNvPr id="64" name="Google Shape;64;p14"/>
          <p:cNvPicPr preferRelativeResize="0"/>
          <p:nvPr/>
        </p:nvPicPr>
        <p:blipFill>
          <a:blip r:embed="rId3">
            <a:alphaModFix/>
          </a:blip>
          <a:stretch>
            <a:fillRect/>
          </a:stretch>
        </p:blipFill>
        <p:spPr>
          <a:xfrm>
            <a:off x="0" y="0"/>
            <a:ext cx="12192000" cy="6858000"/>
          </a:xfrm>
          <a:prstGeom prst="rect">
            <a:avLst/>
          </a:prstGeom>
          <a:noFill/>
          <a:ln>
            <a:noFill/>
          </a:ln>
        </p:spPr>
      </p:pic>
      <p:pic>
        <p:nvPicPr>
          <p:cNvPr id="65" name="Google Shape;65;p14"/>
          <p:cNvPicPr preferRelativeResize="0"/>
          <p:nvPr/>
        </p:nvPicPr>
        <p:blipFill>
          <a:blip r:embed="rId4">
            <a:alphaModFix/>
          </a:blip>
          <a:stretch>
            <a:fillRect/>
          </a:stretch>
        </p:blipFill>
        <p:spPr>
          <a:xfrm>
            <a:off x="0" y="0"/>
            <a:ext cx="5589368" cy="2906467"/>
          </a:xfrm>
          <a:prstGeom prst="rect">
            <a:avLst/>
          </a:prstGeom>
          <a:noFill/>
          <a:ln>
            <a:noFill/>
          </a:ln>
        </p:spPr>
      </p:pic>
      <p:sp>
        <p:nvSpPr>
          <p:cNvPr id="66" name="Google Shape;66;p14"/>
          <p:cNvSpPr txBox="1"/>
          <p:nvPr/>
        </p:nvSpPr>
        <p:spPr>
          <a:xfrm>
            <a:off x="6306433" y="312567"/>
            <a:ext cx="5589200" cy="615513"/>
          </a:xfrm>
          <a:prstGeom prst="rect">
            <a:avLst/>
          </a:prstGeom>
          <a:noFill/>
          <a:ln>
            <a:noFill/>
          </a:ln>
        </p:spPr>
        <p:txBody>
          <a:bodyPr spcFirstLastPara="1" wrap="square" lIns="121900" tIns="121900" rIns="121900" bIns="121900" anchor="t" anchorCtr="0">
            <a:spAutoFit/>
          </a:bodyPr>
          <a:lstStyle/>
          <a:p>
            <a:endParaRPr sz="2400"/>
          </a:p>
        </p:txBody>
      </p:sp>
      <p:sp>
        <p:nvSpPr>
          <p:cNvPr id="67" name="Google Shape;67;p14"/>
          <p:cNvSpPr txBox="1"/>
          <p:nvPr/>
        </p:nvSpPr>
        <p:spPr>
          <a:xfrm>
            <a:off x="3824433" y="4394233"/>
            <a:ext cx="2482000" cy="615513"/>
          </a:xfrm>
          <a:prstGeom prst="rect">
            <a:avLst/>
          </a:prstGeom>
          <a:noFill/>
          <a:ln>
            <a:noFill/>
          </a:ln>
        </p:spPr>
        <p:txBody>
          <a:bodyPr spcFirstLastPara="1" wrap="square" lIns="121900" tIns="121900" rIns="121900" bIns="121900" anchor="t" anchorCtr="0">
            <a:spAutoFit/>
          </a:bodyPr>
          <a:lstStyle/>
          <a:p>
            <a:endParaRPr sz="2400"/>
          </a:p>
        </p:txBody>
      </p:sp>
      <p:cxnSp>
        <p:nvCxnSpPr>
          <p:cNvPr id="68" name="Google Shape;68;p14"/>
          <p:cNvCxnSpPr/>
          <p:nvPr/>
        </p:nvCxnSpPr>
        <p:spPr>
          <a:xfrm rot="10800000" flipH="1">
            <a:off x="1599600" y="3729551"/>
            <a:ext cx="10516800" cy="33600"/>
          </a:xfrm>
          <a:prstGeom prst="straightConnector1">
            <a:avLst/>
          </a:prstGeom>
          <a:noFill/>
          <a:ln w="38100" cap="flat" cmpd="sng">
            <a:solidFill>
              <a:schemeClr val="lt1"/>
            </a:solidFill>
            <a:prstDash val="solid"/>
            <a:round/>
            <a:headEnd type="none" w="med" len="med"/>
            <a:tailEnd type="none" w="med" len="med"/>
          </a:ln>
        </p:spPr>
      </p:cxnSp>
      <p:cxnSp>
        <p:nvCxnSpPr>
          <p:cNvPr id="69" name="Google Shape;69;p14"/>
          <p:cNvCxnSpPr/>
          <p:nvPr/>
        </p:nvCxnSpPr>
        <p:spPr>
          <a:xfrm>
            <a:off x="1599600" y="3763167"/>
            <a:ext cx="18400" cy="1636400"/>
          </a:xfrm>
          <a:prstGeom prst="straightConnector1">
            <a:avLst/>
          </a:prstGeom>
          <a:noFill/>
          <a:ln w="38100" cap="flat" cmpd="sng">
            <a:solidFill>
              <a:schemeClr val="lt1"/>
            </a:solidFill>
            <a:prstDash val="solid"/>
            <a:round/>
            <a:headEnd type="none" w="med" len="med"/>
            <a:tailEnd type="none" w="med" len="med"/>
          </a:ln>
        </p:spPr>
      </p:cxnSp>
      <p:cxnSp>
        <p:nvCxnSpPr>
          <p:cNvPr id="70" name="Google Shape;70;p14"/>
          <p:cNvCxnSpPr/>
          <p:nvPr/>
        </p:nvCxnSpPr>
        <p:spPr>
          <a:xfrm>
            <a:off x="5240968" y="3763267"/>
            <a:ext cx="17600" cy="962000"/>
          </a:xfrm>
          <a:prstGeom prst="straightConnector1">
            <a:avLst/>
          </a:prstGeom>
          <a:noFill/>
          <a:ln w="38100" cap="flat" cmpd="sng">
            <a:solidFill>
              <a:schemeClr val="lt1"/>
            </a:solidFill>
            <a:prstDash val="solid"/>
            <a:round/>
            <a:headEnd type="none" w="med" len="med"/>
            <a:tailEnd type="none" w="med" len="med"/>
          </a:ln>
        </p:spPr>
      </p:cxnSp>
      <p:cxnSp>
        <p:nvCxnSpPr>
          <p:cNvPr id="71" name="Google Shape;71;p14"/>
          <p:cNvCxnSpPr/>
          <p:nvPr/>
        </p:nvCxnSpPr>
        <p:spPr>
          <a:xfrm>
            <a:off x="7337967" y="2126767"/>
            <a:ext cx="18400" cy="1636400"/>
          </a:xfrm>
          <a:prstGeom prst="straightConnector1">
            <a:avLst/>
          </a:prstGeom>
          <a:noFill/>
          <a:ln w="38100" cap="flat" cmpd="sng">
            <a:solidFill>
              <a:schemeClr val="lt1"/>
            </a:solidFill>
            <a:prstDash val="solid"/>
            <a:round/>
            <a:headEnd type="none" w="med" len="med"/>
            <a:tailEnd type="none" w="med" len="med"/>
          </a:ln>
        </p:spPr>
      </p:cxnSp>
      <p:cxnSp>
        <p:nvCxnSpPr>
          <p:cNvPr id="72" name="Google Shape;72;p14"/>
          <p:cNvCxnSpPr/>
          <p:nvPr/>
        </p:nvCxnSpPr>
        <p:spPr>
          <a:xfrm>
            <a:off x="9232667" y="3763167"/>
            <a:ext cx="15600" cy="668000"/>
          </a:xfrm>
          <a:prstGeom prst="straightConnector1">
            <a:avLst/>
          </a:prstGeom>
          <a:noFill/>
          <a:ln w="38100" cap="flat" cmpd="sng">
            <a:solidFill>
              <a:schemeClr val="lt1"/>
            </a:solidFill>
            <a:prstDash val="solid"/>
            <a:round/>
            <a:headEnd type="none" w="med" len="med"/>
            <a:tailEnd type="none" w="med" len="med"/>
          </a:ln>
        </p:spPr>
      </p:cxnSp>
      <p:pic>
        <p:nvPicPr>
          <p:cNvPr id="73" name="Google Shape;73;p14"/>
          <p:cNvPicPr preferRelativeResize="0"/>
          <p:nvPr/>
        </p:nvPicPr>
        <p:blipFill>
          <a:blip r:embed="rId5">
            <a:alphaModFix/>
          </a:blip>
          <a:stretch>
            <a:fillRect/>
          </a:stretch>
        </p:blipFill>
        <p:spPr>
          <a:xfrm>
            <a:off x="758203" y="4394234"/>
            <a:ext cx="1954464" cy="1482133"/>
          </a:xfrm>
          <a:prstGeom prst="rect">
            <a:avLst/>
          </a:prstGeom>
          <a:noFill/>
          <a:ln>
            <a:noFill/>
          </a:ln>
        </p:spPr>
      </p:pic>
      <p:pic>
        <p:nvPicPr>
          <p:cNvPr id="74" name="Google Shape;74;p14"/>
          <p:cNvPicPr preferRelativeResize="0"/>
          <p:nvPr/>
        </p:nvPicPr>
        <p:blipFill rotWithShape="1">
          <a:blip r:embed="rId6">
            <a:alphaModFix/>
          </a:blip>
          <a:srcRect b="32673"/>
          <a:stretch/>
        </p:blipFill>
        <p:spPr>
          <a:xfrm>
            <a:off x="4332901" y="4275267"/>
            <a:ext cx="1834535" cy="1482132"/>
          </a:xfrm>
          <a:prstGeom prst="rect">
            <a:avLst/>
          </a:prstGeom>
          <a:noFill/>
          <a:ln>
            <a:noFill/>
          </a:ln>
        </p:spPr>
      </p:pic>
      <p:pic>
        <p:nvPicPr>
          <p:cNvPr id="75" name="Google Shape;75;p14"/>
          <p:cNvPicPr preferRelativeResize="0"/>
          <p:nvPr/>
        </p:nvPicPr>
        <p:blipFill>
          <a:blip r:embed="rId7">
            <a:alphaModFix/>
          </a:blip>
          <a:stretch>
            <a:fillRect/>
          </a:stretch>
        </p:blipFill>
        <p:spPr>
          <a:xfrm>
            <a:off x="6640284" y="846167"/>
            <a:ext cx="4921504" cy="1636400"/>
          </a:xfrm>
          <a:prstGeom prst="rect">
            <a:avLst/>
          </a:prstGeom>
          <a:noFill/>
          <a:ln>
            <a:noFill/>
          </a:ln>
        </p:spPr>
      </p:pic>
      <p:pic>
        <p:nvPicPr>
          <p:cNvPr id="76" name="Google Shape;76;p14"/>
          <p:cNvPicPr preferRelativeResize="0"/>
          <p:nvPr/>
        </p:nvPicPr>
        <p:blipFill>
          <a:blip r:embed="rId4">
            <a:alphaModFix/>
          </a:blip>
          <a:stretch>
            <a:fillRect/>
          </a:stretch>
        </p:blipFill>
        <p:spPr>
          <a:xfrm>
            <a:off x="8721234" y="3876167"/>
            <a:ext cx="2850261" cy="1482133"/>
          </a:xfrm>
          <a:prstGeom prst="rect">
            <a:avLst/>
          </a:prstGeom>
          <a:noFill/>
          <a:ln>
            <a:noFill/>
          </a:ln>
        </p:spPr>
      </p:pic>
      <p:sp>
        <p:nvSpPr>
          <p:cNvPr id="77" name="Google Shape;77;p14"/>
          <p:cNvSpPr txBox="1"/>
          <p:nvPr/>
        </p:nvSpPr>
        <p:spPr>
          <a:xfrm>
            <a:off x="665700" y="3831168"/>
            <a:ext cx="1305600" cy="656614"/>
          </a:xfrm>
          <a:prstGeom prst="rect">
            <a:avLst/>
          </a:prstGeom>
          <a:noFill/>
          <a:ln>
            <a:noFill/>
          </a:ln>
        </p:spPr>
        <p:txBody>
          <a:bodyPr spcFirstLastPara="1" wrap="square" lIns="121900" tIns="121900" rIns="121900" bIns="121900" anchor="t" anchorCtr="0">
            <a:spAutoFit/>
          </a:bodyPr>
          <a:lstStyle/>
          <a:p>
            <a:r>
              <a:rPr lang="en" sz="2667" b="1">
                <a:solidFill>
                  <a:srgbClr val="CC0000"/>
                </a:solidFill>
              </a:rPr>
              <a:t>2009</a:t>
            </a:r>
            <a:endParaRPr sz="2667" b="1">
              <a:solidFill>
                <a:srgbClr val="CC0000"/>
              </a:solidFill>
            </a:endParaRPr>
          </a:p>
        </p:txBody>
      </p:sp>
      <p:sp>
        <p:nvSpPr>
          <p:cNvPr id="78" name="Google Shape;78;p14"/>
          <p:cNvSpPr txBox="1"/>
          <p:nvPr/>
        </p:nvSpPr>
        <p:spPr>
          <a:xfrm>
            <a:off x="5240967" y="3768768"/>
            <a:ext cx="1305600" cy="656614"/>
          </a:xfrm>
          <a:prstGeom prst="rect">
            <a:avLst/>
          </a:prstGeom>
          <a:noFill/>
          <a:ln>
            <a:noFill/>
          </a:ln>
        </p:spPr>
        <p:txBody>
          <a:bodyPr spcFirstLastPara="1" wrap="square" lIns="121900" tIns="121900" rIns="121900" bIns="121900" anchor="t" anchorCtr="0">
            <a:spAutoFit/>
          </a:bodyPr>
          <a:lstStyle/>
          <a:p>
            <a:r>
              <a:rPr lang="en" sz="2667" b="1">
                <a:solidFill>
                  <a:srgbClr val="CC0000"/>
                </a:solidFill>
              </a:rPr>
              <a:t>2010</a:t>
            </a:r>
            <a:endParaRPr sz="2667" b="1">
              <a:solidFill>
                <a:srgbClr val="CC0000"/>
              </a:solidFill>
            </a:endParaRPr>
          </a:p>
        </p:txBody>
      </p:sp>
      <p:sp>
        <p:nvSpPr>
          <p:cNvPr id="79" name="Google Shape;79;p14"/>
          <p:cNvSpPr txBox="1"/>
          <p:nvPr/>
        </p:nvSpPr>
        <p:spPr>
          <a:xfrm>
            <a:off x="7507233" y="2850968"/>
            <a:ext cx="1305600" cy="656614"/>
          </a:xfrm>
          <a:prstGeom prst="rect">
            <a:avLst/>
          </a:prstGeom>
          <a:noFill/>
          <a:ln>
            <a:noFill/>
          </a:ln>
        </p:spPr>
        <p:txBody>
          <a:bodyPr spcFirstLastPara="1" wrap="square" lIns="121900" tIns="121900" rIns="121900" bIns="121900" anchor="t" anchorCtr="0">
            <a:spAutoFit/>
          </a:bodyPr>
          <a:lstStyle/>
          <a:p>
            <a:r>
              <a:rPr lang="en" sz="2667" b="1">
                <a:solidFill>
                  <a:srgbClr val="CC0000"/>
                </a:solidFill>
              </a:rPr>
              <a:t>2013</a:t>
            </a:r>
            <a:endParaRPr sz="2667" b="1">
              <a:solidFill>
                <a:srgbClr val="CC0000"/>
              </a:solidFill>
            </a:endParaRPr>
          </a:p>
        </p:txBody>
      </p:sp>
      <p:sp>
        <p:nvSpPr>
          <p:cNvPr id="80" name="Google Shape;80;p14"/>
          <p:cNvSpPr txBox="1"/>
          <p:nvPr/>
        </p:nvSpPr>
        <p:spPr>
          <a:xfrm>
            <a:off x="8081833" y="3876168"/>
            <a:ext cx="1305600" cy="656614"/>
          </a:xfrm>
          <a:prstGeom prst="rect">
            <a:avLst/>
          </a:prstGeom>
          <a:noFill/>
          <a:ln>
            <a:noFill/>
          </a:ln>
        </p:spPr>
        <p:txBody>
          <a:bodyPr spcFirstLastPara="1" wrap="square" lIns="121900" tIns="121900" rIns="121900" bIns="121900" anchor="t" anchorCtr="0">
            <a:spAutoFit/>
          </a:bodyPr>
          <a:lstStyle/>
          <a:p>
            <a:r>
              <a:rPr lang="en" sz="2667" b="1">
                <a:solidFill>
                  <a:srgbClr val="CC0000"/>
                </a:solidFill>
              </a:rPr>
              <a:t>2014</a:t>
            </a:r>
            <a:endParaRPr sz="2667" b="1">
              <a:solidFill>
                <a:srgbClr val="CC0000"/>
              </a:solidFill>
            </a:endParaRPr>
          </a:p>
        </p:txBody>
      </p:sp>
    </p:spTree>
    <p:extLst>
      <p:ext uri="{BB962C8B-B14F-4D97-AF65-F5344CB8AC3E}">
        <p14:creationId xmlns:p14="http://schemas.microsoft.com/office/powerpoint/2010/main" val="30270985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5"/>
          <p:cNvSpPr txBox="1">
            <a:spLocks noGrp="1"/>
          </p:cNvSpPr>
          <p:nvPr>
            <p:ph type="ctrTitle"/>
          </p:nvPr>
        </p:nvSpPr>
        <p:spPr>
          <a:xfrm>
            <a:off x="415611" y="992767"/>
            <a:ext cx="11360800" cy="2736800"/>
          </a:xfrm>
          <a:prstGeom prst="rect">
            <a:avLst/>
          </a:prstGeom>
        </p:spPr>
        <p:txBody>
          <a:bodyPr spcFirstLastPara="1" vert="horz" wrap="square" lIns="121900" tIns="121900" rIns="121900" bIns="121900" rtlCol="0" anchor="b" anchorCtr="0">
            <a:normAutofit/>
          </a:bodyPr>
          <a:lstStyle/>
          <a:p>
            <a:pPr>
              <a:spcBef>
                <a:spcPts val="0"/>
              </a:spcBef>
            </a:pPr>
            <a:endParaRPr/>
          </a:p>
        </p:txBody>
      </p:sp>
      <p:sp>
        <p:nvSpPr>
          <p:cNvPr id="86" name="Google Shape;86;p15"/>
          <p:cNvSpPr txBox="1">
            <a:spLocks noGrp="1"/>
          </p:cNvSpPr>
          <p:nvPr>
            <p:ph type="subTitle" idx="1"/>
          </p:nvPr>
        </p:nvSpPr>
        <p:spPr>
          <a:xfrm>
            <a:off x="415600" y="3778833"/>
            <a:ext cx="11360800" cy="1056800"/>
          </a:xfrm>
          <a:prstGeom prst="rect">
            <a:avLst/>
          </a:prstGeom>
        </p:spPr>
        <p:txBody>
          <a:bodyPr spcFirstLastPara="1" vert="horz" wrap="square" lIns="121900" tIns="121900" rIns="121900" bIns="121900" rtlCol="0" anchor="t" anchorCtr="0">
            <a:normAutofit/>
          </a:bodyPr>
          <a:lstStyle/>
          <a:p>
            <a:pPr>
              <a:spcBef>
                <a:spcPts val="0"/>
              </a:spcBef>
            </a:pPr>
            <a:endParaRPr/>
          </a:p>
        </p:txBody>
      </p:sp>
      <p:pic>
        <p:nvPicPr>
          <p:cNvPr id="87" name="Google Shape;87;p15"/>
          <p:cNvPicPr preferRelativeResize="0"/>
          <p:nvPr/>
        </p:nvPicPr>
        <p:blipFill>
          <a:blip r:embed="rId3">
            <a:alphaModFix/>
          </a:blip>
          <a:stretch>
            <a:fillRect/>
          </a:stretch>
        </p:blipFill>
        <p:spPr>
          <a:xfrm>
            <a:off x="0" y="0"/>
            <a:ext cx="12192000" cy="6858000"/>
          </a:xfrm>
          <a:prstGeom prst="rect">
            <a:avLst/>
          </a:prstGeom>
          <a:noFill/>
          <a:ln>
            <a:noFill/>
          </a:ln>
        </p:spPr>
      </p:pic>
      <p:pic>
        <p:nvPicPr>
          <p:cNvPr id="88" name="Google Shape;88;p15"/>
          <p:cNvPicPr preferRelativeResize="0"/>
          <p:nvPr/>
        </p:nvPicPr>
        <p:blipFill>
          <a:blip r:embed="rId4">
            <a:alphaModFix/>
          </a:blip>
          <a:stretch>
            <a:fillRect/>
          </a:stretch>
        </p:blipFill>
        <p:spPr>
          <a:xfrm>
            <a:off x="0" y="0"/>
            <a:ext cx="5589368" cy="2906467"/>
          </a:xfrm>
          <a:prstGeom prst="rect">
            <a:avLst/>
          </a:prstGeom>
          <a:noFill/>
          <a:ln>
            <a:noFill/>
          </a:ln>
        </p:spPr>
      </p:pic>
      <p:sp>
        <p:nvSpPr>
          <p:cNvPr id="89" name="Google Shape;89;p15"/>
          <p:cNvSpPr txBox="1"/>
          <p:nvPr/>
        </p:nvSpPr>
        <p:spPr>
          <a:xfrm>
            <a:off x="6306433" y="312567"/>
            <a:ext cx="5589200" cy="615513"/>
          </a:xfrm>
          <a:prstGeom prst="rect">
            <a:avLst/>
          </a:prstGeom>
          <a:noFill/>
          <a:ln>
            <a:noFill/>
          </a:ln>
        </p:spPr>
        <p:txBody>
          <a:bodyPr spcFirstLastPara="1" wrap="square" lIns="121900" tIns="121900" rIns="121900" bIns="121900" anchor="t" anchorCtr="0">
            <a:spAutoFit/>
          </a:bodyPr>
          <a:lstStyle/>
          <a:p>
            <a:endParaRPr sz="2400"/>
          </a:p>
        </p:txBody>
      </p:sp>
      <p:sp>
        <p:nvSpPr>
          <p:cNvPr id="90" name="Google Shape;90;p15"/>
          <p:cNvSpPr txBox="1"/>
          <p:nvPr/>
        </p:nvSpPr>
        <p:spPr>
          <a:xfrm>
            <a:off x="506800" y="3609434"/>
            <a:ext cx="11517600" cy="2051740"/>
          </a:xfrm>
          <a:prstGeom prst="rect">
            <a:avLst/>
          </a:prstGeom>
          <a:noFill/>
          <a:ln>
            <a:noFill/>
          </a:ln>
        </p:spPr>
        <p:txBody>
          <a:bodyPr spcFirstLastPara="1" wrap="square" lIns="121900" tIns="121900" rIns="121900" bIns="121900" anchor="t" anchorCtr="0">
            <a:spAutoFit/>
          </a:bodyPr>
          <a:lstStyle/>
          <a:p>
            <a:r>
              <a:rPr lang="en" sz="2667" b="1">
                <a:solidFill>
                  <a:srgbClr val="FF0000"/>
                </a:solidFill>
              </a:rPr>
              <a:t>Goals :</a:t>
            </a:r>
            <a:endParaRPr sz="2667" b="1">
              <a:solidFill>
                <a:srgbClr val="FF0000"/>
              </a:solidFill>
            </a:endParaRPr>
          </a:p>
          <a:p>
            <a:endParaRPr sz="2667" b="1">
              <a:solidFill>
                <a:srgbClr val="FF0000"/>
              </a:solidFill>
            </a:endParaRPr>
          </a:p>
          <a:p>
            <a:pPr marL="609585" indent="-440256">
              <a:buClr>
                <a:schemeClr val="lt1"/>
              </a:buClr>
              <a:buSzPts val="1600"/>
              <a:buChar char="●"/>
            </a:pPr>
            <a:r>
              <a:rPr lang="en" sz="2133" b="1">
                <a:solidFill>
                  <a:schemeClr val="lt1"/>
                </a:solidFill>
              </a:rPr>
              <a:t>Provide a fast general purpose cluster framework for large scale data processing </a:t>
            </a:r>
            <a:endParaRPr sz="2133" b="1">
              <a:solidFill>
                <a:schemeClr val="lt1"/>
              </a:solidFill>
            </a:endParaRPr>
          </a:p>
          <a:p>
            <a:endParaRPr sz="2133" b="1">
              <a:solidFill>
                <a:schemeClr val="lt1"/>
              </a:solidFill>
            </a:endParaRPr>
          </a:p>
          <a:p>
            <a:pPr marL="609585" indent="-440256">
              <a:buClr>
                <a:schemeClr val="lt1"/>
              </a:buClr>
              <a:buSzPts val="1600"/>
              <a:buChar char="●"/>
            </a:pPr>
            <a:r>
              <a:rPr lang="en" sz="2133" b="1">
                <a:solidFill>
                  <a:schemeClr val="lt1"/>
                </a:solidFill>
              </a:rPr>
              <a:t>Overcome limitations of MapReduce</a:t>
            </a:r>
            <a:endParaRPr sz="2133" b="1">
              <a:solidFill>
                <a:schemeClr val="lt1"/>
              </a:solidFill>
            </a:endParaRPr>
          </a:p>
        </p:txBody>
      </p:sp>
      <p:sp>
        <p:nvSpPr>
          <p:cNvPr id="91" name="Google Shape;91;p15"/>
          <p:cNvSpPr txBox="1"/>
          <p:nvPr/>
        </p:nvSpPr>
        <p:spPr>
          <a:xfrm>
            <a:off x="6366033" y="992767"/>
            <a:ext cx="5470000" cy="1987876"/>
          </a:xfrm>
          <a:prstGeom prst="rect">
            <a:avLst/>
          </a:prstGeom>
          <a:noFill/>
          <a:ln>
            <a:noFill/>
          </a:ln>
        </p:spPr>
        <p:txBody>
          <a:bodyPr spcFirstLastPara="1" wrap="square" lIns="121900" tIns="121900" rIns="121900" bIns="121900" anchor="t" anchorCtr="0">
            <a:spAutoFit/>
          </a:bodyPr>
          <a:lstStyle/>
          <a:p>
            <a:pPr algn="ctr">
              <a:lnSpc>
                <a:spcPct val="130000"/>
              </a:lnSpc>
              <a:spcBef>
                <a:spcPts val="1067"/>
              </a:spcBef>
            </a:pPr>
            <a:r>
              <a:rPr lang="en" sz="2667">
                <a:solidFill>
                  <a:schemeClr val="lt1"/>
                </a:solidFill>
                <a:highlight>
                  <a:schemeClr val="dk1"/>
                </a:highlight>
              </a:rPr>
              <a:t>Apache Spark is a lightning-fast unified analytics engine for big data and machine learning.</a:t>
            </a:r>
            <a:endParaRPr sz="2667">
              <a:solidFill>
                <a:schemeClr val="lt1"/>
              </a:solidFill>
              <a:highlight>
                <a:schemeClr val="dk1"/>
              </a:highlight>
            </a:endParaRPr>
          </a:p>
        </p:txBody>
      </p:sp>
    </p:spTree>
    <p:extLst>
      <p:ext uri="{BB962C8B-B14F-4D97-AF65-F5344CB8AC3E}">
        <p14:creationId xmlns:p14="http://schemas.microsoft.com/office/powerpoint/2010/main" val="151476236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6"/>
          <p:cNvSpPr txBox="1">
            <a:spLocks noGrp="1"/>
          </p:cNvSpPr>
          <p:nvPr>
            <p:ph type="ctrTitle"/>
          </p:nvPr>
        </p:nvSpPr>
        <p:spPr>
          <a:xfrm>
            <a:off x="415611" y="992767"/>
            <a:ext cx="11360800" cy="2736800"/>
          </a:xfrm>
          <a:prstGeom prst="rect">
            <a:avLst/>
          </a:prstGeom>
        </p:spPr>
        <p:txBody>
          <a:bodyPr spcFirstLastPara="1" vert="horz" wrap="square" lIns="121900" tIns="121900" rIns="121900" bIns="121900" rtlCol="0" anchor="b" anchorCtr="0">
            <a:normAutofit/>
          </a:bodyPr>
          <a:lstStyle/>
          <a:p>
            <a:pPr>
              <a:spcBef>
                <a:spcPts val="0"/>
              </a:spcBef>
            </a:pPr>
            <a:endParaRPr/>
          </a:p>
        </p:txBody>
      </p:sp>
      <p:sp>
        <p:nvSpPr>
          <p:cNvPr id="97" name="Google Shape;97;p16"/>
          <p:cNvSpPr txBox="1">
            <a:spLocks noGrp="1"/>
          </p:cNvSpPr>
          <p:nvPr>
            <p:ph type="subTitle" idx="1"/>
          </p:nvPr>
        </p:nvSpPr>
        <p:spPr>
          <a:xfrm>
            <a:off x="415600" y="3778833"/>
            <a:ext cx="11360800" cy="1056800"/>
          </a:xfrm>
          <a:prstGeom prst="rect">
            <a:avLst/>
          </a:prstGeom>
        </p:spPr>
        <p:txBody>
          <a:bodyPr spcFirstLastPara="1" vert="horz" wrap="square" lIns="121900" tIns="121900" rIns="121900" bIns="121900" rtlCol="0" anchor="t" anchorCtr="0">
            <a:normAutofit/>
          </a:bodyPr>
          <a:lstStyle/>
          <a:p>
            <a:pPr>
              <a:spcBef>
                <a:spcPts val="0"/>
              </a:spcBef>
            </a:pPr>
            <a:endParaRPr/>
          </a:p>
        </p:txBody>
      </p:sp>
      <p:pic>
        <p:nvPicPr>
          <p:cNvPr id="98" name="Google Shape;98;p16"/>
          <p:cNvPicPr preferRelativeResize="0"/>
          <p:nvPr/>
        </p:nvPicPr>
        <p:blipFill>
          <a:blip r:embed="rId3">
            <a:alphaModFix/>
          </a:blip>
          <a:stretch>
            <a:fillRect/>
          </a:stretch>
        </p:blipFill>
        <p:spPr>
          <a:xfrm>
            <a:off x="0" y="0"/>
            <a:ext cx="12192000" cy="6858000"/>
          </a:xfrm>
          <a:prstGeom prst="rect">
            <a:avLst/>
          </a:prstGeom>
          <a:noFill/>
          <a:ln>
            <a:noFill/>
          </a:ln>
        </p:spPr>
      </p:pic>
      <p:pic>
        <p:nvPicPr>
          <p:cNvPr id="99" name="Google Shape;99;p16"/>
          <p:cNvPicPr preferRelativeResize="0"/>
          <p:nvPr/>
        </p:nvPicPr>
        <p:blipFill>
          <a:blip r:embed="rId4">
            <a:alphaModFix/>
          </a:blip>
          <a:stretch>
            <a:fillRect/>
          </a:stretch>
        </p:blipFill>
        <p:spPr>
          <a:xfrm>
            <a:off x="0" y="0"/>
            <a:ext cx="5589368" cy="2906467"/>
          </a:xfrm>
          <a:prstGeom prst="rect">
            <a:avLst/>
          </a:prstGeom>
          <a:noFill/>
          <a:ln>
            <a:noFill/>
          </a:ln>
        </p:spPr>
      </p:pic>
      <p:sp>
        <p:nvSpPr>
          <p:cNvPr id="100" name="Google Shape;100;p16"/>
          <p:cNvSpPr txBox="1"/>
          <p:nvPr/>
        </p:nvSpPr>
        <p:spPr>
          <a:xfrm>
            <a:off x="6306433" y="312567"/>
            <a:ext cx="5589200" cy="615513"/>
          </a:xfrm>
          <a:prstGeom prst="rect">
            <a:avLst/>
          </a:prstGeom>
          <a:noFill/>
          <a:ln>
            <a:noFill/>
          </a:ln>
        </p:spPr>
        <p:txBody>
          <a:bodyPr spcFirstLastPara="1" wrap="square" lIns="121900" tIns="121900" rIns="121900" bIns="121900" anchor="t" anchorCtr="0">
            <a:spAutoFit/>
          </a:bodyPr>
          <a:lstStyle/>
          <a:p>
            <a:endParaRPr sz="2400"/>
          </a:p>
        </p:txBody>
      </p:sp>
      <p:sp>
        <p:nvSpPr>
          <p:cNvPr id="101" name="Google Shape;101;p16"/>
          <p:cNvSpPr txBox="1"/>
          <p:nvPr/>
        </p:nvSpPr>
        <p:spPr>
          <a:xfrm>
            <a:off x="3824300" y="4026533"/>
            <a:ext cx="2482000" cy="615513"/>
          </a:xfrm>
          <a:prstGeom prst="rect">
            <a:avLst/>
          </a:prstGeom>
          <a:noFill/>
          <a:ln>
            <a:noFill/>
          </a:ln>
        </p:spPr>
        <p:txBody>
          <a:bodyPr spcFirstLastPara="1" wrap="square" lIns="121900" tIns="121900" rIns="121900" bIns="121900" anchor="t" anchorCtr="0">
            <a:spAutoFit/>
          </a:bodyPr>
          <a:lstStyle/>
          <a:p>
            <a:endParaRPr sz="2400"/>
          </a:p>
        </p:txBody>
      </p:sp>
      <p:sp>
        <p:nvSpPr>
          <p:cNvPr id="102" name="Google Shape;102;p16"/>
          <p:cNvSpPr txBox="1"/>
          <p:nvPr/>
        </p:nvSpPr>
        <p:spPr>
          <a:xfrm>
            <a:off x="5736400" y="617367"/>
            <a:ext cx="6455600" cy="5454145"/>
          </a:xfrm>
          <a:prstGeom prst="rect">
            <a:avLst/>
          </a:prstGeom>
          <a:noFill/>
          <a:ln>
            <a:noFill/>
          </a:ln>
        </p:spPr>
        <p:txBody>
          <a:bodyPr spcFirstLastPara="1" wrap="square" lIns="121900" tIns="121900" rIns="121900" bIns="121900" anchor="t" anchorCtr="0">
            <a:spAutoFit/>
          </a:bodyPr>
          <a:lstStyle/>
          <a:p>
            <a:pPr marL="609585" indent="-474121">
              <a:lnSpc>
                <a:spcPct val="115000"/>
              </a:lnSpc>
              <a:spcBef>
                <a:spcPts val="667"/>
              </a:spcBef>
              <a:buClr>
                <a:schemeClr val="lt1"/>
              </a:buClr>
              <a:buSzPts val="2000"/>
              <a:buChar char="●"/>
            </a:pPr>
            <a:r>
              <a:rPr lang="en" sz="2667">
                <a:solidFill>
                  <a:schemeClr val="lt1"/>
                </a:solidFill>
              </a:rPr>
              <a:t>Processing engine; instead of just “map” and “reduce”, defines a large set of </a:t>
            </a:r>
            <a:r>
              <a:rPr lang="en" sz="2667" i="1">
                <a:solidFill>
                  <a:schemeClr val="lt1"/>
                </a:solidFill>
              </a:rPr>
              <a:t>operations</a:t>
            </a:r>
            <a:r>
              <a:rPr lang="en" sz="2667">
                <a:solidFill>
                  <a:schemeClr val="lt1"/>
                </a:solidFill>
              </a:rPr>
              <a:t> (transformations &amp; actions)</a:t>
            </a:r>
            <a:endParaRPr sz="2667">
              <a:solidFill>
                <a:schemeClr val="lt1"/>
              </a:solidFill>
            </a:endParaRPr>
          </a:p>
          <a:p>
            <a:pPr>
              <a:lnSpc>
                <a:spcPct val="115000"/>
              </a:lnSpc>
              <a:spcBef>
                <a:spcPts val="533"/>
              </a:spcBef>
            </a:pPr>
            <a:endParaRPr sz="2133">
              <a:solidFill>
                <a:schemeClr val="lt1"/>
              </a:solidFill>
            </a:endParaRPr>
          </a:p>
          <a:p>
            <a:pPr marL="609585" indent="-474121">
              <a:lnSpc>
                <a:spcPct val="115000"/>
              </a:lnSpc>
              <a:spcBef>
                <a:spcPts val="667"/>
              </a:spcBef>
              <a:buClr>
                <a:schemeClr val="lt1"/>
              </a:buClr>
              <a:buSzPts val="2000"/>
              <a:buChar char="●"/>
            </a:pPr>
            <a:r>
              <a:rPr lang="en" sz="2667">
                <a:solidFill>
                  <a:schemeClr val="lt1"/>
                </a:solidFill>
              </a:rPr>
              <a:t>Open source software</a:t>
            </a:r>
            <a:endParaRPr sz="2667">
              <a:solidFill>
                <a:schemeClr val="lt1"/>
              </a:solidFill>
            </a:endParaRPr>
          </a:p>
          <a:p>
            <a:pPr marL="609585" indent="-474121">
              <a:lnSpc>
                <a:spcPct val="115000"/>
              </a:lnSpc>
              <a:buClr>
                <a:schemeClr val="lt1"/>
              </a:buClr>
              <a:buSzPts val="2000"/>
              <a:buChar char="●"/>
            </a:pPr>
            <a:r>
              <a:rPr lang="en" sz="2667">
                <a:solidFill>
                  <a:schemeClr val="lt1"/>
                </a:solidFill>
              </a:rPr>
              <a:t>Supports Java, Scala and Python</a:t>
            </a:r>
            <a:endParaRPr sz="2667">
              <a:solidFill>
                <a:schemeClr val="lt1"/>
              </a:solidFill>
            </a:endParaRPr>
          </a:p>
          <a:p>
            <a:pPr marL="609585" indent="-474121">
              <a:lnSpc>
                <a:spcPct val="115000"/>
              </a:lnSpc>
              <a:buClr>
                <a:schemeClr val="lt1"/>
              </a:buClr>
              <a:buSzPts val="2000"/>
              <a:buChar char="●"/>
            </a:pPr>
            <a:r>
              <a:rPr lang="en" sz="2667">
                <a:solidFill>
                  <a:schemeClr val="lt1"/>
                </a:solidFill>
              </a:rPr>
              <a:t>Original key construct: Resilient Distributed Dataset (RDD)</a:t>
            </a:r>
            <a:endParaRPr sz="2667">
              <a:solidFill>
                <a:schemeClr val="lt1"/>
              </a:solidFill>
            </a:endParaRPr>
          </a:p>
          <a:p>
            <a:pPr>
              <a:lnSpc>
                <a:spcPct val="115000"/>
              </a:lnSpc>
              <a:spcBef>
                <a:spcPts val="533"/>
              </a:spcBef>
            </a:pPr>
            <a:endParaRPr sz="2133">
              <a:solidFill>
                <a:schemeClr val="lt1"/>
              </a:solidFill>
            </a:endParaRPr>
          </a:p>
          <a:p>
            <a:endParaRPr sz="2400">
              <a:solidFill>
                <a:schemeClr val="lt1"/>
              </a:solidFill>
            </a:endParaRPr>
          </a:p>
        </p:txBody>
      </p:sp>
    </p:spTree>
    <p:extLst>
      <p:ext uri="{BB962C8B-B14F-4D97-AF65-F5344CB8AC3E}">
        <p14:creationId xmlns:p14="http://schemas.microsoft.com/office/powerpoint/2010/main" val="89215618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17"/>
          <p:cNvSpPr txBox="1">
            <a:spLocks noGrp="1"/>
          </p:cNvSpPr>
          <p:nvPr>
            <p:ph type="ctrTitle"/>
          </p:nvPr>
        </p:nvSpPr>
        <p:spPr>
          <a:xfrm>
            <a:off x="415611" y="992767"/>
            <a:ext cx="11360800" cy="2736800"/>
          </a:xfrm>
          <a:prstGeom prst="rect">
            <a:avLst/>
          </a:prstGeom>
        </p:spPr>
        <p:txBody>
          <a:bodyPr spcFirstLastPara="1" vert="horz" wrap="square" lIns="121900" tIns="121900" rIns="121900" bIns="121900" rtlCol="0" anchor="b" anchorCtr="0">
            <a:normAutofit/>
          </a:bodyPr>
          <a:lstStyle/>
          <a:p>
            <a:pPr>
              <a:spcBef>
                <a:spcPts val="0"/>
              </a:spcBef>
            </a:pPr>
            <a:endParaRPr/>
          </a:p>
        </p:txBody>
      </p:sp>
      <p:sp>
        <p:nvSpPr>
          <p:cNvPr id="108" name="Google Shape;108;p17"/>
          <p:cNvSpPr txBox="1">
            <a:spLocks noGrp="1"/>
          </p:cNvSpPr>
          <p:nvPr>
            <p:ph type="subTitle" idx="1"/>
          </p:nvPr>
        </p:nvSpPr>
        <p:spPr>
          <a:xfrm>
            <a:off x="415600" y="3778833"/>
            <a:ext cx="11360800" cy="1056800"/>
          </a:xfrm>
          <a:prstGeom prst="rect">
            <a:avLst/>
          </a:prstGeom>
        </p:spPr>
        <p:txBody>
          <a:bodyPr spcFirstLastPara="1" vert="horz" wrap="square" lIns="121900" tIns="121900" rIns="121900" bIns="121900" rtlCol="0" anchor="t" anchorCtr="0">
            <a:normAutofit/>
          </a:bodyPr>
          <a:lstStyle/>
          <a:p>
            <a:pPr>
              <a:spcBef>
                <a:spcPts val="0"/>
              </a:spcBef>
            </a:pPr>
            <a:endParaRPr/>
          </a:p>
        </p:txBody>
      </p:sp>
      <p:pic>
        <p:nvPicPr>
          <p:cNvPr id="109" name="Google Shape;109;p17"/>
          <p:cNvPicPr preferRelativeResize="0"/>
          <p:nvPr/>
        </p:nvPicPr>
        <p:blipFill>
          <a:blip r:embed="rId3">
            <a:alphaModFix/>
          </a:blip>
          <a:stretch>
            <a:fillRect/>
          </a:stretch>
        </p:blipFill>
        <p:spPr>
          <a:xfrm>
            <a:off x="0" y="0"/>
            <a:ext cx="12192000" cy="6858000"/>
          </a:xfrm>
          <a:prstGeom prst="rect">
            <a:avLst/>
          </a:prstGeom>
          <a:noFill/>
          <a:ln>
            <a:noFill/>
          </a:ln>
        </p:spPr>
      </p:pic>
      <p:pic>
        <p:nvPicPr>
          <p:cNvPr id="110" name="Google Shape;110;p17"/>
          <p:cNvPicPr preferRelativeResize="0"/>
          <p:nvPr/>
        </p:nvPicPr>
        <p:blipFill>
          <a:blip r:embed="rId4">
            <a:alphaModFix/>
          </a:blip>
          <a:stretch>
            <a:fillRect/>
          </a:stretch>
        </p:blipFill>
        <p:spPr>
          <a:xfrm>
            <a:off x="0" y="0"/>
            <a:ext cx="5589368" cy="2906467"/>
          </a:xfrm>
          <a:prstGeom prst="rect">
            <a:avLst/>
          </a:prstGeom>
          <a:noFill/>
          <a:ln>
            <a:noFill/>
          </a:ln>
        </p:spPr>
      </p:pic>
      <p:sp>
        <p:nvSpPr>
          <p:cNvPr id="111" name="Google Shape;111;p17"/>
          <p:cNvSpPr txBox="1"/>
          <p:nvPr/>
        </p:nvSpPr>
        <p:spPr>
          <a:xfrm>
            <a:off x="5589368" y="1"/>
            <a:ext cx="6538400" cy="800179"/>
          </a:xfrm>
          <a:prstGeom prst="rect">
            <a:avLst/>
          </a:prstGeom>
          <a:noFill/>
          <a:ln>
            <a:noFill/>
          </a:ln>
        </p:spPr>
        <p:txBody>
          <a:bodyPr spcFirstLastPara="1" wrap="square" lIns="121900" tIns="121900" rIns="121900" bIns="121900" anchor="t" anchorCtr="0">
            <a:spAutoFit/>
          </a:bodyPr>
          <a:lstStyle/>
          <a:p>
            <a:r>
              <a:rPr lang="en" sz="3600" b="1">
                <a:solidFill>
                  <a:srgbClr val="CC0000"/>
                </a:solidFill>
              </a:rPr>
              <a:t>Resilient Distributed Dataset </a:t>
            </a:r>
            <a:endParaRPr sz="3600" b="1">
              <a:solidFill>
                <a:srgbClr val="CC0000"/>
              </a:solidFill>
            </a:endParaRPr>
          </a:p>
        </p:txBody>
      </p:sp>
      <p:sp>
        <p:nvSpPr>
          <p:cNvPr id="112" name="Google Shape;112;p17"/>
          <p:cNvSpPr txBox="1"/>
          <p:nvPr/>
        </p:nvSpPr>
        <p:spPr>
          <a:xfrm>
            <a:off x="3824300" y="4026533"/>
            <a:ext cx="2482000" cy="615513"/>
          </a:xfrm>
          <a:prstGeom prst="rect">
            <a:avLst/>
          </a:prstGeom>
          <a:noFill/>
          <a:ln>
            <a:noFill/>
          </a:ln>
        </p:spPr>
        <p:txBody>
          <a:bodyPr spcFirstLastPara="1" wrap="square" lIns="121900" tIns="121900" rIns="121900" bIns="121900" anchor="t" anchorCtr="0">
            <a:spAutoFit/>
          </a:bodyPr>
          <a:lstStyle/>
          <a:p>
            <a:endParaRPr sz="2400"/>
          </a:p>
        </p:txBody>
      </p:sp>
      <p:sp>
        <p:nvSpPr>
          <p:cNvPr id="113" name="Google Shape;113;p17"/>
          <p:cNvSpPr txBox="1"/>
          <p:nvPr/>
        </p:nvSpPr>
        <p:spPr>
          <a:xfrm>
            <a:off x="367733" y="3474967"/>
            <a:ext cx="5001200" cy="2708778"/>
          </a:xfrm>
          <a:prstGeom prst="rect">
            <a:avLst/>
          </a:prstGeom>
          <a:noFill/>
          <a:ln>
            <a:noFill/>
          </a:ln>
        </p:spPr>
        <p:txBody>
          <a:bodyPr spcFirstLastPara="1" wrap="square" lIns="121900" tIns="121900" rIns="121900" bIns="121900" anchor="t" anchorCtr="0">
            <a:spAutoFit/>
          </a:bodyPr>
          <a:lstStyle/>
          <a:p>
            <a:pPr marL="609585" indent="-474121">
              <a:buClr>
                <a:schemeClr val="lt1"/>
              </a:buClr>
              <a:buSzPts val="2000"/>
              <a:buChar char="●"/>
            </a:pPr>
            <a:r>
              <a:rPr lang="en" sz="2667">
                <a:solidFill>
                  <a:schemeClr val="lt1"/>
                </a:solidFill>
              </a:rPr>
              <a:t>Foundation of Spark</a:t>
            </a:r>
            <a:endParaRPr sz="2667">
              <a:solidFill>
                <a:schemeClr val="lt1"/>
              </a:solidFill>
            </a:endParaRPr>
          </a:p>
          <a:p>
            <a:pPr marL="609585" indent="-440256">
              <a:buClr>
                <a:schemeClr val="lt1"/>
              </a:buClr>
              <a:buSzPts val="1600"/>
              <a:buChar char="●"/>
            </a:pPr>
            <a:r>
              <a:rPr lang="en" sz="2667">
                <a:solidFill>
                  <a:schemeClr val="lt1"/>
                </a:solidFill>
              </a:rPr>
              <a:t>Represent data or transformations on data</a:t>
            </a:r>
            <a:endParaRPr sz="2133">
              <a:solidFill>
                <a:schemeClr val="lt1"/>
              </a:solidFill>
            </a:endParaRPr>
          </a:p>
          <a:p>
            <a:pPr marL="609585" indent="-474121">
              <a:buClr>
                <a:schemeClr val="lt1"/>
              </a:buClr>
              <a:buSzPts val="2000"/>
              <a:buChar char="●"/>
            </a:pPr>
            <a:r>
              <a:rPr lang="en" sz="2667">
                <a:solidFill>
                  <a:schemeClr val="lt1"/>
                </a:solidFill>
              </a:rPr>
              <a:t>Hide complexity from users</a:t>
            </a:r>
            <a:endParaRPr sz="2667">
              <a:solidFill>
                <a:schemeClr val="lt1"/>
              </a:solidFill>
            </a:endParaRPr>
          </a:p>
          <a:p>
            <a:pPr marL="609585"/>
            <a:endParaRPr sz="2667">
              <a:solidFill>
                <a:schemeClr val="lt1"/>
              </a:solidFill>
            </a:endParaRPr>
          </a:p>
        </p:txBody>
      </p:sp>
      <p:pic>
        <p:nvPicPr>
          <p:cNvPr id="114" name="Google Shape;114;p17"/>
          <p:cNvPicPr preferRelativeResize="0"/>
          <p:nvPr/>
        </p:nvPicPr>
        <p:blipFill>
          <a:blip r:embed="rId5">
            <a:alphaModFix/>
          </a:blip>
          <a:stretch>
            <a:fillRect/>
          </a:stretch>
        </p:blipFill>
        <p:spPr>
          <a:xfrm>
            <a:off x="5653601" y="1469984"/>
            <a:ext cx="6538401" cy="4385048"/>
          </a:xfrm>
          <a:prstGeom prst="rect">
            <a:avLst/>
          </a:prstGeom>
          <a:noFill/>
          <a:ln>
            <a:noFill/>
          </a:ln>
        </p:spPr>
      </p:pic>
    </p:spTree>
    <p:extLst>
      <p:ext uri="{BB962C8B-B14F-4D97-AF65-F5344CB8AC3E}">
        <p14:creationId xmlns:p14="http://schemas.microsoft.com/office/powerpoint/2010/main" val="385566682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18"/>
          <p:cNvSpPr txBox="1">
            <a:spLocks noGrp="1"/>
          </p:cNvSpPr>
          <p:nvPr>
            <p:ph type="ctrTitle"/>
          </p:nvPr>
        </p:nvSpPr>
        <p:spPr>
          <a:xfrm>
            <a:off x="415611" y="992767"/>
            <a:ext cx="11360800" cy="2736800"/>
          </a:xfrm>
          <a:prstGeom prst="rect">
            <a:avLst/>
          </a:prstGeom>
        </p:spPr>
        <p:txBody>
          <a:bodyPr spcFirstLastPara="1" vert="horz" wrap="square" lIns="121900" tIns="121900" rIns="121900" bIns="121900" rtlCol="0" anchor="b" anchorCtr="0">
            <a:normAutofit/>
          </a:bodyPr>
          <a:lstStyle/>
          <a:p>
            <a:pPr>
              <a:spcBef>
                <a:spcPts val="0"/>
              </a:spcBef>
            </a:pPr>
            <a:endParaRPr/>
          </a:p>
        </p:txBody>
      </p:sp>
      <p:sp>
        <p:nvSpPr>
          <p:cNvPr id="120" name="Google Shape;120;p18"/>
          <p:cNvSpPr txBox="1">
            <a:spLocks noGrp="1"/>
          </p:cNvSpPr>
          <p:nvPr>
            <p:ph type="subTitle" idx="1"/>
          </p:nvPr>
        </p:nvSpPr>
        <p:spPr>
          <a:xfrm>
            <a:off x="415600" y="3778833"/>
            <a:ext cx="11360800" cy="1056800"/>
          </a:xfrm>
          <a:prstGeom prst="rect">
            <a:avLst/>
          </a:prstGeom>
        </p:spPr>
        <p:txBody>
          <a:bodyPr spcFirstLastPara="1" vert="horz" wrap="square" lIns="121900" tIns="121900" rIns="121900" bIns="121900" rtlCol="0" anchor="t" anchorCtr="0">
            <a:normAutofit/>
          </a:bodyPr>
          <a:lstStyle/>
          <a:p>
            <a:pPr>
              <a:spcBef>
                <a:spcPts val="0"/>
              </a:spcBef>
            </a:pPr>
            <a:endParaRPr/>
          </a:p>
        </p:txBody>
      </p:sp>
      <p:pic>
        <p:nvPicPr>
          <p:cNvPr id="121" name="Google Shape;121;p18"/>
          <p:cNvPicPr preferRelativeResize="0"/>
          <p:nvPr/>
        </p:nvPicPr>
        <p:blipFill>
          <a:blip r:embed="rId3">
            <a:alphaModFix/>
          </a:blip>
          <a:stretch>
            <a:fillRect/>
          </a:stretch>
        </p:blipFill>
        <p:spPr>
          <a:xfrm>
            <a:off x="0" y="0"/>
            <a:ext cx="12192000" cy="6858000"/>
          </a:xfrm>
          <a:prstGeom prst="rect">
            <a:avLst/>
          </a:prstGeom>
          <a:noFill/>
          <a:ln>
            <a:noFill/>
          </a:ln>
        </p:spPr>
      </p:pic>
      <p:pic>
        <p:nvPicPr>
          <p:cNvPr id="122" name="Google Shape;122;p18"/>
          <p:cNvPicPr preferRelativeResize="0"/>
          <p:nvPr/>
        </p:nvPicPr>
        <p:blipFill>
          <a:blip r:embed="rId4">
            <a:alphaModFix/>
          </a:blip>
          <a:stretch>
            <a:fillRect/>
          </a:stretch>
        </p:blipFill>
        <p:spPr>
          <a:xfrm>
            <a:off x="0" y="0"/>
            <a:ext cx="5589368" cy="2906467"/>
          </a:xfrm>
          <a:prstGeom prst="rect">
            <a:avLst/>
          </a:prstGeom>
          <a:noFill/>
          <a:ln>
            <a:noFill/>
          </a:ln>
        </p:spPr>
      </p:pic>
      <p:sp>
        <p:nvSpPr>
          <p:cNvPr id="123" name="Google Shape;123;p18"/>
          <p:cNvSpPr txBox="1"/>
          <p:nvPr/>
        </p:nvSpPr>
        <p:spPr>
          <a:xfrm>
            <a:off x="7446367" y="143101"/>
            <a:ext cx="3438000" cy="800179"/>
          </a:xfrm>
          <a:prstGeom prst="rect">
            <a:avLst/>
          </a:prstGeom>
          <a:noFill/>
          <a:ln>
            <a:noFill/>
          </a:ln>
        </p:spPr>
        <p:txBody>
          <a:bodyPr spcFirstLastPara="1" wrap="square" lIns="121900" tIns="121900" rIns="121900" bIns="121900" anchor="t" anchorCtr="0">
            <a:spAutoFit/>
          </a:bodyPr>
          <a:lstStyle/>
          <a:p>
            <a:r>
              <a:rPr lang="en" sz="3600" b="1">
                <a:solidFill>
                  <a:srgbClr val="CC0000"/>
                </a:solidFill>
              </a:rPr>
              <a:t>Spark Job</a:t>
            </a:r>
            <a:endParaRPr sz="3600" b="1">
              <a:solidFill>
                <a:srgbClr val="CC0000"/>
              </a:solidFill>
            </a:endParaRPr>
          </a:p>
        </p:txBody>
      </p:sp>
      <p:sp>
        <p:nvSpPr>
          <p:cNvPr id="124" name="Google Shape;124;p18"/>
          <p:cNvSpPr txBox="1"/>
          <p:nvPr/>
        </p:nvSpPr>
        <p:spPr>
          <a:xfrm>
            <a:off x="3824300" y="4026533"/>
            <a:ext cx="2482000" cy="615513"/>
          </a:xfrm>
          <a:prstGeom prst="rect">
            <a:avLst/>
          </a:prstGeom>
          <a:noFill/>
          <a:ln>
            <a:noFill/>
          </a:ln>
        </p:spPr>
        <p:txBody>
          <a:bodyPr spcFirstLastPara="1" wrap="square" lIns="121900" tIns="121900" rIns="121900" bIns="121900" anchor="t" anchorCtr="0">
            <a:spAutoFit/>
          </a:bodyPr>
          <a:lstStyle/>
          <a:p>
            <a:endParaRPr sz="2400"/>
          </a:p>
        </p:txBody>
      </p:sp>
      <p:pic>
        <p:nvPicPr>
          <p:cNvPr id="125" name="Google Shape;125;p18"/>
          <p:cNvPicPr preferRelativeResize="0"/>
          <p:nvPr/>
        </p:nvPicPr>
        <p:blipFill>
          <a:blip r:embed="rId5">
            <a:alphaModFix/>
          </a:blip>
          <a:stretch>
            <a:fillRect/>
          </a:stretch>
        </p:blipFill>
        <p:spPr>
          <a:xfrm>
            <a:off x="-5434" y="3008067"/>
            <a:ext cx="7121467" cy="2906467"/>
          </a:xfrm>
          <a:prstGeom prst="rect">
            <a:avLst/>
          </a:prstGeom>
          <a:noFill/>
          <a:ln>
            <a:noFill/>
          </a:ln>
        </p:spPr>
      </p:pic>
      <p:sp>
        <p:nvSpPr>
          <p:cNvPr id="126" name="Google Shape;126;p18"/>
          <p:cNvSpPr txBox="1"/>
          <p:nvPr/>
        </p:nvSpPr>
        <p:spPr>
          <a:xfrm>
            <a:off x="7024100" y="845767"/>
            <a:ext cx="5076000" cy="2121246"/>
          </a:xfrm>
          <a:prstGeom prst="rect">
            <a:avLst/>
          </a:prstGeom>
          <a:noFill/>
          <a:ln>
            <a:noFill/>
          </a:ln>
        </p:spPr>
        <p:txBody>
          <a:bodyPr spcFirstLastPara="1" wrap="square" lIns="121900" tIns="121900" rIns="121900" bIns="121900" anchor="t" anchorCtr="0">
            <a:spAutoFit/>
          </a:bodyPr>
          <a:lstStyle/>
          <a:p>
            <a:pPr marL="609585" indent="-474121">
              <a:lnSpc>
                <a:spcPct val="115000"/>
              </a:lnSpc>
              <a:spcBef>
                <a:spcPts val="667"/>
              </a:spcBef>
              <a:buClr>
                <a:schemeClr val="lt1"/>
              </a:buClr>
              <a:buSzPts val="2000"/>
              <a:buChar char="●"/>
            </a:pPr>
            <a:r>
              <a:rPr lang="en" sz="2667">
                <a:solidFill>
                  <a:schemeClr val="lt1"/>
                </a:solidFill>
              </a:rPr>
              <a:t>Processing of an RDD</a:t>
            </a:r>
            <a:endParaRPr sz="2667">
              <a:solidFill>
                <a:schemeClr val="lt1"/>
              </a:solidFill>
            </a:endParaRPr>
          </a:p>
          <a:p>
            <a:pPr marL="609585" indent="-474121">
              <a:lnSpc>
                <a:spcPct val="115000"/>
              </a:lnSpc>
              <a:buClr>
                <a:schemeClr val="lt1"/>
              </a:buClr>
              <a:buSzPts val="2000"/>
              <a:buChar char="●"/>
            </a:pPr>
            <a:r>
              <a:rPr lang="en" sz="2667">
                <a:solidFill>
                  <a:schemeClr val="lt1"/>
                </a:solidFill>
              </a:rPr>
              <a:t>Makes up the core engine for Spark</a:t>
            </a:r>
            <a:endParaRPr sz="2667">
              <a:solidFill>
                <a:schemeClr val="lt1"/>
              </a:solidFill>
            </a:endParaRPr>
          </a:p>
          <a:p>
            <a:endParaRPr sz="2400">
              <a:solidFill>
                <a:schemeClr val="lt1"/>
              </a:solidFill>
            </a:endParaRPr>
          </a:p>
        </p:txBody>
      </p:sp>
    </p:spTree>
    <p:extLst>
      <p:ext uri="{BB962C8B-B14F-4D97-AF65-F5344CB8AC3E}">
        <p14:creationId xmlns:p14="http://schemas.microsoft.com/office/powerpoint/2010/main" val="386330830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oogle Shape;404;g1257d0bf7be_1_0">
            <a:extLst>
              <a:ext uri="{FF2B5EF4-FFF2-40B4-BE49-F238E27FC236}">
                <a16:creationId xmlns:a16="http://schemas.microsoft.com/office/drawing/2014/main" id="{D34281AF-B497-48BD-9611-06C159EB1F10}"/>
              </a:ext>
            </a:extLst>
          </p:cNvPr>
          <p:cNvPicPr preferRelativeResize="0"/>
          <p:nvPr/>
        </p:nvPicPr>
        <p:blipFill rotWithShape="1">
          <a:blip r:embed="rId2">
            <a:alphaModFix/>
          </a:blip>
          <a:srcRect/>
          <a:stretch/>
        </p:blipFill>
        <p:spPr>
          <a:xfrm>
            <a:off x="0" y="-11550"/>
            <a:ext cx="5589368" cy="2906467"/>
          </a:xfrm>
          <a:prstGeom prst="rect">
            <a:avLst/>
          </a:prstGeom>
          <a:noFill/>
          <a:ln>
            <a:noFill/>
          </a:ln>
        </p:spPr>
      </p:pic>
      <p:pic>
        <p:nvPicPr>
          <p:cNvPr id="3" name="Google Shape;406;g1257d0bf7be_1_0">
            <a:extLst>
              <a:ext uri="{FF2B5EF4-FFF2-40B4-BE49-F238E27FC236}">
                <a16:creationId xmlns:a16="http://schemas.microsoft.com/office/drawing/2014/main" id="{7C71EC0B-335A-4590-9FF3-0618AAB86F8D}"/>
              </a:ext>
            </a:extLst>
          </p:cNvPr>
          <p:cNvPicPr preferRelativeResize="0"/>
          <p:nvPr/>
        </p:nvPicPr>
        <p:blipFill>
          <a:blip r:embed="rId3">
            <a:alphaModFix/>
          </a:blip>
          <a:stretch>
            <a:fillRect/>
          </a:stretch>
        </p:blipFill>
        <p:spPr>
          <a:xfrm>
            <a:off x="6096000" y="-11550"/>
            <a:ext cx="6129875" cy="5853057"/>
          </a:xfrm>
          <a:prstGeom prst="rect">
            <a:avLst/>
          </a:prstGeom>
          <a:noFill/>
          <a:ln>
            <a:noFill/>
          </a:ln>
        </p:spPr>
      </p:pic>
    </p:spTree>
    <p:extLst>
      <p:ext uri="{BB962C8B-B14F-4D97-AF65-F5344CB8AC3E}">
        <p14:creationId xmlns:p14="http://schemas.microsoft.com/office/powerpoint/2010/main" val="299390322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19"/>
          <p:cNvSpPr txBox="1">
            <a:spLocks noGrp="1"/>
          </p:cNvSpPr>
          <p:nvPr>
            <p:ph type="ctrTitle"/>
          </p:nvPr>
        </p:nvSpPr>
        <p:spPr>
          <a:xfrm>
            <a:off x="415611" y="992767"/>
            <a:ext cx="11360800" cy="2736800"/>
          </a:xfrm>
          <a:prstGeom prst="rect">
            <a:avLst/>
          </a:prstGeom>
        </p:spPr>
        <p:txBody>
          <a:bodyPr spcFirstLastPara="1" vert="horz" wrap="square" lIns="121900" tIns="121900" rIns="121900" bIns="121900" rtlCol="0" anchor="b" anchorCtr="0">
            <a:normAutofit/>
          </a:bodyPr>
          <a:lstStyle/>
          <a:p>
            <a:pPr>
              <a:spcBef>
                <a:spcPts val="0"/>
              </a:spcBef>
            </a:pPr>
            <a:endParaRPr/>
          </a:p>
        </p:txBody>
      </p:sp>
      <p:sp>
        <p:nvSpPr>
          <p:cNvPr id="132" name="Google Shape;132;p19"/>
          <p:cNvSpPr txBox="1">
            <a:spLocks noGrp="1"/>
          </p:cNvSpPr>
          <p:nvPr>
            <p:ph type="subTitle" idx="1"/>
          </p:nvPr>
        </p:nvSpPr>
        <p:spPr>
          <a:xfrm>
            <a:off x="415600" y="3778833"/>
            <a:ext cx="11360800" cy="1056800"/>
          </a:xfrm>
          <a:prstGeom prst="rect">
            <a:avLst/>
          </a:prstGeom>
        </p:spPr>
        <p:txBody>
          <a:bodyPr spcFirstLastPara="1" vert="horz" wrap="square" lIns="121900" tIns="121900" rIns="121900" bIns="121900" rtlCol="0" anchor="t" anchorCtr="0">
            <a:normAutofit/>
          </a:bodyPr>
          <a:lstStyle/>
          <a:p>
            <a:pPr>
              <a:spcBef>
                <a:spcPts val="0"/>
              </a:spcBef>
            </a:pPr>
            <a:endParaRPr/>
          </a:p>
        </p:txBody>
      </p:sp>
      <p:pic>
        <p:nvPicPr>
          <p:cNvPr id="133" name="Google Shape;133;p19"/>
          <p:cNvPicPr preferRelativeResize="0"/>
          <p:nvPr/>
        </p:nvPicPr>
        <p:blipFill>
          <a:blip r:embed="rId3">
            <a:alphaModFix/>
          </a:blip>
          <a:stretch>
            <a:fillRect/>
          </a:stretch>
        </p:blipFill>
        <p:spPr>
          <a:xfrm>
            <a:off x="0" y="0"/>
            <a:ext cx="12192000" cy="6858000"/>
          </a:xfrm>
          <a:prstGeom prst="rect">
            <a:avLst/>
          </a:prstGeom>
          <a:noFill/>
          <a:ln>
            <a:noFill/>
          </a:ln>
        </p:spPr>
      </p:pic>
      <p:sp>
        <p:nvSpPr>
          <p:cNvPr id="134" name="Google Shape;134;p19"/>
          <p:cNvSpPr txBox="1"/>
          <p:nvPr/>
        </p:nvSpPr>
        <p:spPr>
          <a:xfrm>
            <a:off x="0" y="1"/>
            <a:ext cx="11776400" cy="1046400"/>
          </a:xfrm>
          <a:prstGeom prst="rect">
            <a:avLst/>
          </a:prstGeom>
          <a:noFill/>
          <a:ln>
            <a:noFill/>
          </a:ln>
        </p:spPr>
        <p:txBody>
          <a:bodyPr spcFirstLastPara="1" wrap="square" lIns="121900" tIns="121900" rIns="121900" bIns="121900" anchor="t" anchorCtr="0">
            <a:spAutoFit/>
          </a:bodyPr>
          <a:lstStyle/>
          <a:p>
            <a:pPr algn="ctr"/>
            <a:r>
              <a:rPr lang="en" sz="5200">
                <a:solidFill>
                  <a:schemeClr val="lt1"/>
                </a:solidFill>
              </a:rPr>
              <a:t>Spark example (Python)</a:t>
            </a:r>
            <a:endParaRPr sz="1200">
              <a:solidFill>
                <a:schemeClr val="lt1"/>
              </a:solidFill>
            </a:endParaRPr>
          </a:p>
        </p:txBody>
      </p:sp>
      <p:sp>
        <p:nvSpPr>
          <p:cNvPr id="135" name="Google Shape;135;p19"/>
          <p:cNvSpPr txBox="1"/>
          <p:nvPr/>
        </p:nvSpPr>
        <p:spPr>
          <a:xfrm>
            <a:off x="0" y="1046801"/>
            <a:ext cx="11360800" cy="4918614"/>
          </a:xfrm>
          <a:prstGeom prst="rect">
            <a:avLst/>
          </a:prstGeom>
          <a:noFill/>
          <a:ln>
            <a:noFill/>
          </a:ln>
        </p:spPr>
        <p:txBody>
          <a:bodyPr spcFirstLastPara="1" wrap="square" lIns="121900" tIns="121900" rIns="121900" bIns="121900" anchor="t" anchorCtr="0">
            <a:spAutoFit/>
          </a:bodyPr>
          <a:lstStyle/>
          <a:p>
            <a:pPr>
              <a:lnSpc>
                <a:spcPct val="115000"/>
              </a:lnSpc>
              <a:spcBef>
                <a:spcPts val="667"/>
              </a:spcBef>
            </a:pPr>
            <a:r>
              <a:rPr lang="en" sz="2133" i="1">
                <a:solidFill>
                  <a:schemeClr val="lt1"/>
                </a:solidFill>
              </a:rPr>
              <a:t>#  Estimate π (compute-intensive task).</a:t>
            </a:r>
            <a:endParaRPr sz="2133" i="1">
              <a:solidFill>
                <a:schemeClr val="lt1"/>
              </a:solidFill>
            </a:endParaRPr>
          </a:p>
          <a:p>
            <a:pPr>
              <a:lnSpc>
                <a:spcPct val="115000"/>
              </a:lnSpc>
              <a:spcBef>
                <a:spcPts val="667"/>
              </a:spcBef>
            </a:pPr>
            <a:r>
              <a:rPr lang="en" sz="2133" i="1">
                <a:solidFill>
                  <a:schemeClr val="lt1"/>
                </a:solidFill>
              </a:rPr>
              <a:t># Pick  random points in the unit square ((0, 0) to (1,1)),</a:t>
            </a:r>
            <a:endParaRPr sz="2133" i="1">
              <a:solidFill>
                <a:schemeClr val="lt1"/>
              </a:solidFill>
            </a:endParaRPr>
          </a:p>
          <a:p>
            <a:pPr>
              <a:lnSpc>
                <a:spcPct val="115000"/>
              </a:lnSpc>
              <a:spcBef>
                <a:spcPts val="667"/>
              </a:spcBef>
            </a:pPr>
            <a:r>
              <a:rPr lang="en" sz="2133" i="1">
                <a:solidFill>
                  <a:schemeClr val="lt1"/>
                </a:solidFill>
              </a:rPr>
              <a:t># See how many fall in the unit circle. The fraction should be π / 4</a:t>
            </a:r>
            <a:endParaRPr sz="2133" i="1">
              <a:solidFill>
                <a:schemeClr val="lt1"/>
              </a:solidFill>
            </a:endParaRPr>
          </a:p>
          <a:p>
            <a:pPr>
              <a:lnSpc>
                <a:spcPct val="115000"/>
              </a:lnSpc>
              <a:spcBef>
                <a:spcPts val="667"/>
              </a:spcBef>
            </a:pPr>
            <a:r>
              <a:rPr lang="en" sz="2133" i="1">
                <a:solidFill>
                  <a:schemeClr val="lt1"/>
                </a:solidFill>
              </a:rPr>
              <a:t># Note that “parallelize” method creates an RDD</a:t>
            </a:r>
            <a:endParaRPr sz="2133" i="1">
              <a:solidFill>
                <a:schemeClr val="lt1"/>
              </a:solidFill>
            </a:endParaRPr>
          </a:p>
          <a:p>
            <a:pPr>
              <a:lnSpc>
                <a:spcPct val="115000"/>
              </a:lnSpc>
              <a:spcBef>
                <a:spcPts val="667"/>
              </a:spcBef>
            </a:pPr>
            <a:r>
              <a:rPr lang="en" sz="2133">
                <a:solidFill>
                  <a:schemeClr val="lt1"/>
                </a:solidFill>
              </a:rPr>
              <a:t>def sample(p):</a:t>
            </a:r>
            <a:endParaRPr sz="2133">
              <a:solidFill>
                <a:schemeClr val="lt1"/>
              </a:solidFill>
            </a:endParaRPr>
          </a:p>
          <a:p>
            <a:pPr>
              <a:lnSpc>
                <a:spcPct val="115000"/>
              </a:lnSpc>
              <a:spcBef>
                <a:spcPts val="667"/>
              </a:spcBef>
            </a:pPr>
            <a:r>
              <a:rPr lang="en" sz="2133">
                <a:solidFill>
                  <a:schemeClr val="lt1"/>
                </a:solidFill>
              </a:rPr>
              <a:t>	x, y = random(), random()</a:t>
            </a:r>
            <a:endParaRPr sz="2133">
              <a:solidFill>
                <a:schemeClr val="lt1"/>
              </a:solidFill>
            </a:endParaRPr>
          </a:p>
          <a:p>
            <a:pPr>
              <a:lnSpc>
                <a:spcPct val="115000"/>
              </a:lnSpc>
              <a:spcBef>
                <a:spcPts val="667"/>
              </a:spcBef>
            </a:pPr>
            <a:r>
              <a:rPr lang="en" sz="2133">
                <a:solidFill>
                  <a:schemeClr val="lt1"/>
                </a:solidFill>
              </a:rPr>
              <a:t>	return 1 if x*x + y*y &lt; 1 else 0</a:t>
            </a:r>
            <a:endParaRPr sz="2133">
              <a:solidFill>
                <a:schemeClr val="lt1"/>
              </a:solidFill>
            </a:endParaRPr>
          </a:p>
          <a:p>
            <a:pPr>
              <a:lnSpc>
                <a:spcPct val="115000"/>
              </a:lnSpc>
              <a:spcBef>
                <a:spcPts val="667"/>
              </a:spcBef>
            </a:pPr>
            <a:r>
              <a:rPr lang="en" sz="2133">
                <a:solidFill>
                  <a:schemeClr val="lt1"/>
                </a:solidFill>
              </a:rPr>
              <a:t>count = spark.parallelize(xrange(0, NUM_SAMPLES)).map(sample) \</a:t>
            </a:r>
            <a:endParaRPr sz="2133">
              <a:solidFill>
                <a:schemeClr val="lt1"/>
              </a:solidFill>
            </a:endParaRPr>
          </a:p>
          <a:p>
            <a:pPr>
              <a:lnSpc>
                <a:spcPct val="115000"/>
              </a:lnSpc>
              <a:spcBef>
                <a:spcPts val="667"/>
              </a:spcBef>
            </a:pPr>
            <a:r>
              <a:rPr lang="en" sz="2133">
                <a:solidFill>
                  <a:schemeClr val="lt1"/>
                </a:solidFill>
              </a:rPr>
              <a:t>         	.reduce(lambda a, b: a + b)</a:t>
            </a:r>
            <a:endParaRPr sz="2133">
              <a:solidFill>
                <a:schemeClr val="lt1"/>
              </a:solidFill>
            </a:endParaRPr>
          </a:p>
          <a:p>
            <a:pPr>
              <a:lnSpc>
                <a:spcPct val="115000"/>
              </a:lnSpc>
              <a:spcBef>
                <a:spcPts val="667"/>
              </a:spcBef>
            </a:pPr>
            <a:r>
              <a:rPr lang="en" sz="2133">
                <a:solidFill>
                  <a:schemeClr val="lt1"/>
                </a:solidFill>
              </a:rPr>
              <a:t>print "Pi is roughly %f" % (4.0 * count / NUM_SAMPLES)</a:t>
            </a:r>
            <a:endParaRPr sz="2133">
              <a:solidFill>
                <a:schemeClr val="lt1"/>
              </a:solidFill>
            </a:endParaRPr>
          </a:p>
        </p:txBody>
      </p:sp>
    </p:spTree>
    <p:extLst>
      <p:ext uri="{BB962C8B-B14F-4D97-AF65-F5344CB8AC3E}">
        <p14:creationId xmlns:p14="http://schemas.microsoft.com/office/powerpoint/2010/main" val="57618475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20"/>
          <p:cNvSpPr txBox="1">
            <a:spLocks noGrp="1"/>
          </p:cNvSpPr>
          <p:nvPr>
            <p:ph type="ctrTitle"/>
          </p:nvPr>
        </p:nvSpPr>
        <p:spPr>
          <a:xfrm>
            <a:off x="415611" y="992767"/>
            <a:ext cx="11360800" cy="2736800"/>
          </a:xfrm>
          <a:prstGeom prst="rect">
            <a:avLst/>
          </a:prstGeom>
        </p:spPr>
        <p:txBody>
          <a:bodyPr spcFirstLastPara="1" vert="horz" wrap="square" lIns="121900" tIns="121900" rIns="121900" bIns="121900" rtlCol="0" anchor="b" anchorCtr="0">
            <a:normAutofit/>
          </a:bodyPr>
          <a:lstStyle/>
          <a:p>
            <a:pPr>
              <a:spcBef>
                <a:spcPts val="0"/>
              </a:spcBef>
            </a:pPr>
            <a:endParaRPr/>
          </a:p>
        </p:txBody>
      </p:sp>
      <p:sp>
        <p:nvSpPr>
          <p:cNvPr id="141" name="Google Shape;141;p20"/>
          <p:cNvSpPr txBox="1">
            <a:spLocks noGrp="1"/>
          </p:cNvSpPr>
          <p:nvPr>
            <p:ph type="subTitle" idx="1"/>
          </p:nvPr>
        </p:nvSpPr>
        <p:spPr>
          <a:xfrm>
            <a:off x="415600" y="3778833"/>
            <a:ext cx="11360800" cy="1056800"/>
          </a:xfrm>
          <a:prstGeom prst="rect">
            <a:avLst/>
          </a:prstGeom>
        </p:spPr>
        <p:txBody>
          <a:bodyPr spcFirstLastPara="1" vert="horz" wrap="square" lIns="121900" tIns="121900" rIns="121900" bIns="121900" rtlCol="0" anchor="t" anchorCtr="0">
            <a:normAutofit/>
          </a:bodyPr>
          <a:lstStyle/>
          <a:p>
            <a:pPr>
              <a:spcBef>
                <a:spcPts val="0"/>
              </a:spcBef>
            </a:pPr>
            <a:endParaRPr/>
          </a:p>
        </p:txBody>
      </p:sp>
      <p:pic>
        <p:nvPicPr>
          <p:cNvPr id="142" name="Google Shape;142;p20"/>
          <p:cNvPicPr preferRelativeResize="0"/>
          <p:nvPr/>
        </p:nvPicPr>
        <p:blipFill>
          <a:blip r:embed="rId3">
            <a:alphaModFix/>
          </a:blip>
          <a:stretch>
            <a:fillRect/>
          </a:stretch>
        </p:blipFill>
        <p:spPr>
          <a:xfrm>
            <a:off x="0" y="0"/>
            <a:ext cx="12192000" cy="6858000"/>
          </a:xfrm>
          <a:prstGeom prst="rect">
            <a:avLst/>
          </a:prstGeom>
          <a:noFill/>
          <a:ln>
            <a:noFill/>
          </a:ln>
        </p:spPr>
      </p:pic>
      <p:pic>
        <p:nvPicPr>
          <p:cNvPr id="143" name="Google Shape;143;p20"/>
          <p:cNvPicPr preferRelativeResize="0"/>
          <p:nvPr/>
        </p:nvPicPr>
        <p:blipFill>
          <a:blip r:embed="rId4">
            <a:alphaModFix/>
          </a:blip>
          <a:stretch>
            <a:fillRect/>
          </a:stretch>
        </p:blipFill>
        <p:spPr>
          <a:xfrm>
            <a:off x="0" y="0"/>
            <a:ext cx="5589368" cy="2906467"/>
          </a:xfrm>
          <a:prstGeom prst="rect">
            <a:avLst/>
          </a:prstGeom>
          <a:noFill/>
          <a:ln>
            <a:noFill/>
          </a:ln>
        </p:spPr>
      </p:pic>
      <p:sp>
        <p:nvSpPr>
          <p:cNvPr id="144" name="Google Shape;144;p20"/>
          <p:cNvSpPr txBox="1"/>
          <p:nvPr/>
        </p:nvSpPr>
        <p:spPr>
          <a:xfrm>
            <a:off x="3824300" y="4026533"/>
            <a:ext cx="2482000" cy="615513"/>
          </a:xfrm>
          <a:prstGeom prst="rect">
            <a:avLst/>
          </a:prstGeom>
          <a:noFill/>
          <a:ln>
            <a:noFill/>
          </a:ln>
        </p:spPr>
        <p:txBody>
          <a:bodyPr spcFirstLastPara="1" wrap="square" lIns="121900" tIns="121900" rIns="121900" bIns="121900" anchor="t" anchorCtr="0">
            <a:spAutoFit/>
          </a:bodyPr>
          <a:lstStyle/>
          <a:p>
            <a:endParaRPr sz="2400"/>
          </a:p>
        </p:txBody>
      </p:sp>
      <p:sp>
        <p:nvSpPr>
          <p:cNvPr id="145" name="Google Shape;145;p20"/>
          <p:cNvSpPr txBox="1"/>
          <p:nvPr/>
        </p:nvSpPr>
        <p:spPr>
          <a:xfrm>
            <a:off x="5920933" y="73568"/>
            <a:ext cx="5076000" cy="5693313"/>
          </a:xfrm>
          <a:prstGeom prst="rect">
            <a:avLst/>
          </a:prstGeom>
          <a:noFill/>
          <a:ln>
            <a:noFill/>
          </a:ln>
        </p:spPr>
        <p:txBody>
          <a:bodyPr spcFirstLastPara="1" wrap="square" lIns="121900" tIns="121900" rIns="121900" bIns="121900" anchor="t" anchorCtr="0">
            <a:spAutoFit/>
          </a:bodyPr>
          <a:lstStyle/>
          <a:p>
            <a:pPr marL="609585">
              <a:lnSpc>
                <a:spcPct val="115000"/>
              </a:lnSpc>
              <a:spcBef>
                <a:spcPts val="667"/>
              </a:spcBef>
            </a:pPr>
            <a:r>
              <a:rPr lang="en" sz="3200" b="1">
                <a:solidFill>
                  <a:srgbClr val="CC0000"/>
                </a:solidFill>
              </a:rPr>
              <a:t>Advantages</a:t>
            </a:r>
            <a:endParaRPr sz="3200" b="1">
              <a:solidFill>
                <a:srgbClr val="CC0000"/>
              </a:solidFill>
            </a:endParaRPr>
          </a:p>
          <a:p>
            <a:pPr marL="609585" indent="-474121">
              <a:lnSpc>
                <a:spcPct val="115000"/>
              </a:lnSpc>
              <a:spcBef>
                <a:spcPts val="667"/>
              </a:spcBef>
              <a:buClr>
                <a:schemeClr val="lt1"/>
              </a:buClr>
              <a:buSzPts val="2000"/>
              <a:buChar char="●"/>
            </a:pPr>
            <a:r>
              <a:rPr lang="en" sz="2667">
                <a:solidFill>
                  <a:schemeClr val="lt1"/>
                </a:solidFill>
              </a:rPr>
              <a:t>Fast processing and Speed</a:t>
            </a:r>
            <a:endParaRPr sz="2667">
              <a:solidFill>
                <a:schemeClr val="lt1"/>
              </a:solidFill>
            </a:endParaRPr>
          </a:p>
          <a:p>
            <a:pPr marL="609585" indent="-474121">
              <a:lnSpc>
                <a:spcPct val="115000"/>
              </a:lnSpc>
              <a:buClr>
                <a:schemeClr val="lt1"/>
              </a:buClr>
              <a:buSzPts val="2000"/>
              <a:buChar char="●"/>
            </a:pPr>
            <a:r>
              <a:rPr lang="en" sz="2667">
                <a:solidFill>
                  <a:schemeClr val="lt1"/>
                </a:solidFill>
              </a:rPr>
              <a:t>Flexible Programmability</a:t>
            </a:r>
            <a:endParaRPr sz="2667">
              <a:solidFill>
                <a:schemeClr val="lt1"/>
              </a:solidFill>
            </a:endParaRPr>
          </a:p>
          <a:p>
            <a:pPr marL="609585" indent="-474121">
              <a:lnSpc>
                <a:spcPct val="115000"/>
              </a:lnSpc>
              <a:buClr>
                <a:schemeClr val="lt1"/>
              </a:buClr>
              <a:buSzPts val="2000"/>
              <a:buChar char="●"/>
            </a:pPr>
            <a:r>
              <a:rPr lang="en" sz="2667">
                <a:solidFill>
                  <a:schemeClr val="lt1"/>
                </a:solidFill>
              </a:rPr>
              <a:t>Real Time Data processing</a:t>
            </a:r>
            <a:endParaRPr sz="2667">
              <a:solidFill>
                <a:schemeClr val="lt1"/>
              </a:solidFill>
            </a:endParaRPr>
          </a:p>
          <a:p>
            <a:pPr marL="609585" indent="-474121">
              <a:lnSpc>
                <a:spcPct val="115000"/>
              </a:lnSpc>
              <a:buClr>
                <a:schemeClr val="lt1"/>
              </a:buClr>
              <a:buSzPts val="2000"/>
              <a:buChar char="●"/>
            </a:pPr>
            <a:r>
              <a:rPr lang="en" sz="2667">
                <a:solidFill>
                  <a:schemeClr val="lt1"/>
                </a:solidFill>
              </a:rPr>
              <a:t>Advanced Analytics</a:t>
            </a:r>
            <a:endParaRPr sz="2667">
              <a:solidFill>
                <a:schemeClr val="lt1"/>
              </a:solidFill>
            </a:endParaRPr>
          </a:p>
          <a:p>
            <a:pPr marL="609585">
              <a:lnSpc>
                <a:spcPct val="115000"/>
              </a:lnSpc>
              <a:spcBef>
                <a:spcPts val="667"/>
              </a:spcBef>
            </a:pPr>
            <a:r>
              <a:rPr lang="en" sz="2667">
                <a:solidFill>
                  <a:schemeClr val="lt1"/>
                </a:solidFill>
              </a:rPr>
              <a:t>  - </a:t>
            </a:r>
            <a:r>
              <a:rPr lang="en" sz="2133">
                <a:solidFill>
                  <a:schemeClr val="lt1"/>
                </a:solidFill>
              </a:rPr>
              <a:t>SQL, ML functions</a:t>
            </a:r>
            <a:endParaRPr sz="2133">
              <a:solidFill>
                <a:schemeClr val="lt1"/>
              </a:solidFill>
            </a:endParaRPr>
          </a:p>
          <a:p>
            <a:pPr marL="609585">
              <a:lnSpc>
                <a:spcPct val="115000"/>
              </a:lnSpc>
              <a:spcBef>
                <a:spcPts val="667"/>
              </a:spcBef>
            </a:pPr>
            <a:r>
              <a:rPr lang="en" sz="2133">
                <a:solidFill>
                  <a:schemeClr val="lt1"/>
                </a:solidFill>
              </a:rPr>
              <a:t>  </a:t>
            </a:r>
            <a:r>
              <a:rPr lang="en" sz="2667">
                <a:solidFill>
                  <a:schemeClr val="lt1"/>
                </a:solidFill>
              </a:rPr>
              <a:t>-</a:t>
            </a:r>
            <a:r>
              <a:rPr lang="en" sz="2133">
                <a:solidFill>
                  <a:schemeClr val="lt1"/>
                </a:solidFill>
              </a:rPr>
              <a:t> Graph Processing </a:t>
            </a:r>
            <a:endParaRPr sz="2133">
              <a:solidFill>
                <a:schemeClr val="lt1"/>
              </a:solidFill>
            </a:endParaRPr>
          </a:p>
          <a:p>
            <a:pPr>
              <a:lnSpc>
                <a:spcPct val="115000"/>
              </a:lnSpc>
              <a:spcBef>
                <a:spcPts val="667"/>
              </a:spcBef>
            </a:pPr>
            <a:r>
              <a:rPr lang="en" sz="2133">
                <a:solidFill>
                  <a:schemeClr val="lt1"/>
                </a:solidFill>
              </a:rPr>
              <a:t>  </a:t>
            </a:r>
            <a:r>
              <a:rPr lang="en" sz="2133">
                <a:solidFill>
                  <a:srgbClr val="CC0000"/>
                </a:solidFill>
              </a:rPr>
              <a:t>        </a:t>
            </a:r>
            <a:r>
              <a:rPr lang="en" sz="3200" b="1">
                <a:solidFill>
                  <a:srgbClr val="CC0000"/>
                </a:solidFill>
              </a:rPr>
              <a:t>Disadvantages</a:t>
            </a:r>
            <a:endParaRPr sz="3200" b="1">
              <a:solidFill>
                <a:srgbClr val="CC0000"/>
              </a:solidFill>
            </a:endParaRPr>
          </a:p>
          <a:p>
            <a:pPr marL="609585" indent="-474121">
              <a:lnSpc>
                <a:spcPct val="115000"/>
              </a:lnSpc>
              <a:spcBef>
                <a:spcPts val="667"/>
              </a:spcBef>
              <a:buClr>
                <a:schemeClr val="lt1"/>
              </a:buClr>
              <a:buSzPts val="2000"/>
              <a:buChar char="●"/>
            </a:pPr>
            <a:r>
              <a:rPr lang="en" sz="2667">
                <a:solidFill>
                  <a:schemeClr val="lt1"/>
                </a:solidFill>
              </a:rPr>
              <a:t>Extreme amount of RAM required</a:t>
            </a:r>
            <a:endParaRPr sz="2400">
              <a:solidFill>
                <a:schemeClr val="lt1"/>
              </a:solidFill>
            </a:endParaRPr>
          </a:p>
        </p:txBody>
      </p:sp>
    </p:spTree>
    <p:extLst>
      <p:ext uri="{BB962C8B-B14F-4D97-AF65-F5344CB8AC3E}">
        <p14:creationId xmlns:p14="http://schemas.microsoft.com/office/powerpoint/2010/main" val="179241315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1"/>
          <p:cNvSpPr txBox="1">
            <a:spLocks noGrp="1"/>
          </p:cNvSpPr>
          <p:nvPr>
            <p:ph type="ctrTitle"/>
          </p:nvPr>
        </p:nvSpPr>
        <p:spPr>
          <a:xfrm>
            <a:off x="415611" y="992767"/>
            <a:ext cx="11360800" cy="2736800"/>
          </a:xfrm>
          <a:prstGeom prst="rect">
            <a:avLst/>
          </a:prstGeom>
        </p:spPr>
        <p:txBody>
          <a:bodyPr spcFirstLastPara="1" vert="horz" wrap="square" lIns="121900" tIns="121900" rIns="121900" bIns="121900" rtlCol="0" anchor="b" anchorCtr="0">
            <a:normAutofit/>
          </a:bodyPr>
          <a:lstStyle/>
          <a:p>
            <a:pPr>
              <a:spcBef>
                <a:spcPts val="0"/>
              </a:spcBef>
            </a:pPr>
            <a:endParaRPr/>
          </a:p>
        </p:txBody>
      </p:sp>
      <p:sp>
        <p:nvSpPr>
          <p:cNvPr id="151" name="Google Shape;151;p21"/>
          <p:cNvSpPr txBox="1">
            <a:spLocks noGrp="1"/>
          </p:cNvSpPr>
          <p:nvPr>
            <p:ph type="subTitle" idx="1"/>
          </p:nvPr>
        </p:nvSpPr>
        <p:spPr>
          <a:xfrm>
            <a:off x="415600" y="3778833"/>
            <a:ext cx="11360800" cy="1056800"/>
          </a:xfrm>
          <a:prstGeom prst="rect">
            <a:avLst/>
          </a:prstGeom>
        </p:spPr>
        <p:txBody>
          <a:bodyPr spcFirstLastPara="1" vert="horz" wrap="square" lIns="121900" tIns="121900" rIns="121900" bIns="121900" rtlCol="0" anchor="t" anchorCtr="0">
            <a:normAutofit/>
          </a:bodyPr>
          <a:lstStyle/>
          <a:p>
            <a:pPr>
              <a:spcBef>
                <a:spcPts val="0"/>
              </a:spcBef>
            </a:pPr>
            <a:endParaRPr/>
          </a:p>
        </p:txBody>
      </p:sp>
      <p:pic>
        <p:nvPicPr>
          <p:cNvPr id="152" name="Google Shape;152;p21"/>
          <p:cNvPicPr preferRelativeResize="0"/>
          <p:nvPr/>
        </p:nvPicPr>
        <p:blipFill>
          <a:blip r:embed="rId3">
            <a:alphaModFix/>
          </a:blip>
          <a:stretch>
            <a:fillRect/>
          </a:stretch>
        </p:blipFill>
        <p:spPr>
          <a:xfrm>
            <a:off x="0" y="0"/>
            <a:ext cx="12192000" cy="6858000"/>
          </a:xfrm>
          <a:prstGeom prst="rect">
            <a:avLst/>
          </a:prstGeom>
          <a:noFill/>
          <a:ln>
            <a:noFill/>
          </a:ln>
        </p:spPr>
      </p:pic>
      <p:sp>
        <p:nvSpPr>
          <p:cNvPr id="153" name="Google Shape;153;p21"/>
          <p:cNvSpPr txBox="1"/>
          <p:nvPr/>
        </p:nvSpPr>
        <p:spPr>
          <a:xfrm>
            <a:off x="415600" y="175585"/>
            <a:ext cx="5883600" cy="2277506"/>
          </a:xfrm>
          <a:prstGeom prst="rect">
            <a:avLst/>
          </a:prstGeom>
          <a:noFill/>
          <a:ln w="9525" cap="flat" cmpd="sng">
            <a:solidFill>
              <a:schemeClr val="dk1"/>
            </a:solidFill>
            <a:prstDash val="solid"/>
            <a:round/>
            <a:headEnd type="none" w="sm" len="sm"/>
            <a:tailEnd type="none" w="sm" len="sm"/>
          </a:ln>
        </p:spPr>
        <p:txBody>
          <a:bodyPr spcFirstLastPara="1" wrap="square" lIns="121900" tIns="121900" rIns="121900" bIns="121900" anchor="t" anchorCtr="0">
            <a:spAutoFit/>
          </a:bodyPr>
          <a:lstStyle/>
          <a:p>
            <a:r>
              <a:rPr lang="en" sz="4400" b="1">
                <a:solidFill>
                  <a:schemeClr val="lt1"/>
                </a:solidFill>
              </a:rPr>
              <a:t>Risk-Based Security </a:t>
            </a:r>
            <a:endParaRPr sz="4400" b="1">
              <a:solidFill>
                <a:schemeClr val="lt1"/>
              </a:solidFill>
            </a:endParaRPr>
          </a:p>
          <a:p>
            <a:r>
              <a:rPr lang="en" sz="4400" b="1">
                <a:solidFill>
                  <a:schemeClr val="lt1"/>
                </a:solidFill>
              </a:rPr>
              <a:t>Decision Making at Netflix</a:t>
            </a:r>
            <a:endParaRPr sz="4400" b="1">
              <a:solidFill>
                <a:schemeClr val="lt1"/>
              </a:solidFill>
            </a:endParaRPr>
          </a:p>
        </p:txBody>
      </p:sp>
      <p:pic>
        <p:nvPicPr>
          <p:cNvPr id="154" name="Google Shape;154;p21"/>
          <p:cNvPicPr preferRelativeResize="0"/>
          <p:nvPr/>
        </p:nvPicPr>
        <p:blipFill rotWithShape="1">
          <a:blip r:embed="rId4">
            <a:alphaModFix/>
          </a:blip>
          <a:srcRect l="31528" r="27843"/>
          <a:stretch/>
        </p:blipFill>
        <p:spPr>
          <a:xfrm>
            <a:off x="8365667" y="1"/>
            <a:ext cx="3281800" cy="4247167"/>
          </a:xfrm>
          <a:prstGeom prst="rect">
            <a:avLst/>
          </a:prstGeom>
          <a:noFill/>
          <a:ln>
            <a:noFill/>
          </a:ln>
        </p:spPr>
      </p:pic>
      <p:pic>
        <p:nvPicPr>
          <p:cNvPr id="155" name="Google Shape;155;p21"/>
          <p:cNvPicPr preferRelativeResize="0"/>
          <p:nvPr/>
        </p:nvPicPr>
        <p:blipFill>
          <a:blip r:embed="rId5">
            <a:alphaModFix/>
          </a:blip>
          <a:stretch>
            <a:fillRect/>
          </a:stretch>
        </p:blipFill>
        <p:spPr>
          <a:xfrm>
            <a:off x="2896437" y="2030734"/>
            <a:ext cx="5671468" cy="3780965"/>
          </a:xfrm>
          <a:prstGeom prst="rect">
            <a:avLst/>
          </a:prstGeom>
          <a:noFill/>
          <a:ln>
            <a:noFill/>
          </a:ln>
        </p:spPr>
      </p:pic>
    </p:spTree>
    <p:extLst>
      <p:ext uri="{BB962C8B-B14F-4D97-AF65-F5344CB8AC3E}">
        <p14:creationId xmlns:p14="http://schemas.microsoft.com/office/powerpoint/2010/main" val="320975724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22"/>
          <p:cNvSpPr txBox="1">
            <a:spLocks noGrp="1"/>
          </p:cNvSpPr>
          <p:nvPr>
            <p:ph type="ctrTitle"/>
          </p:nvPr>
        </p:nvSpPr>
        <p:spPr>
          <a:xfrm>
            <a:off x="415611" y="992767"/>
            <a:ext cx="11360800" cy="2736800"/>
          </a:xfrm>
          <a:prstGeom prst="rect">
            <a:avLst/>
          </a:prstGeom>
        </p:spPr>
        <p:txBody>
          <a:bodyPr spcFirstLastPara="1" vert="horz" wrap="square" lIns="121900" tIns="121900" rIns="121900" bIns="121900" rtlCol="0" anchor="b" anchorCtr="0">
            <a:normAutofit/>
          </a:bodyPr>
          <a:lstStyle/>
          <a:p>
            <a:pPr>
              <a:spcBef>
                <a:spcPts val="0"/>
              </a:spcBef>
            </a:pPr>
            <a:endParaRPr/>
          </a:p>
        </p:txBody>
      </p:sp>
      <p:sp>
        <p:nvSpPr>
          <p:cNvPr id="161" name="Google Shape;161;p22"/>
          <p:cNvSpPr txBox="1">
            <a:spLocks noGrp="1"/>
          </p:cNvSpPr>
          <p:nvPr>
            <p:ph type="subTitle" idx="1"/>
          </p:nvPr>
        </p:nvSpPr>
        <p:spPr>
          <a:xfrm>
            <a:off x="415600" y="3778833"/>
            <a:ext cx="11360800" cy="1056800"/>
          </a:xfrm>
          <a:prstGeom prst="rect">
            <a:avLst/>
          </a:prstGeom>
        </p:spPr>
        <p:txBody>
          <a:bodyPr spcFirstLastPara="1" vert="horz" wrap="square" lIns="121900" tIns="121900" rIns="121900" bIns="121900" rtlCol="0" anchor="t" anchorCtr="0">
            <a:normAutofit/>
          </a:bodyPr>
          <a:lstStyle/>
          <a:p>
            <a:pPr>
              <a:spcBef>
                <a:spcPts val="0"/>
              </a:spcBef>
            </a:pPr>
            <a:endParaRPr/>
          </a:p>
        </p:txBody>
      </p:sp>
      <p:pic>
        <p:nvPicPr>
          <p:cNvPr id="162" name="Google Shape;162;p22"/>
          <p:cNvPicPr preferRelativeResize="0"/>
          <p:nvPr/>
        </p:nvPicPr>
        <p:blipFill>
          <a:blip r:embed="rId3">
            <a:alphaModFix/>
          </a:blip>
          <a:stretch>
            <a:fillRect/>
          </a:stretch>
        </p:blipFill>
        <p:spPr>
          <a:xfrm>
            <a:off x="0" y="0"/>
            <a:ext cx="12192000" cy="6858000"/>
          </a:xfrm>
          <a:prstGeom prst="rect">
            <a:avLst/>
          </a:prstGeom>
          <a:noFill/>
          <a:ln>
            <a:noFill/>
          </a:ln>
        </p:spPr>
      </p:pic>
      <p:sp>
        <p:nvSpPr>
          <p:cNvPr id="163" name="Google Shape;163;p22"/>
          <p:cNvSpPr txBox="1"/>
          <p:nvPr/>
        </p:nvSpPr>
        <p:spPr>
          <a:xfrm>
            <a:off x="415600" y="175585"/>
            <a:ext cx="5883600" cy="923289"/>
          </a:xfrm>
          <a:prstGeom prst="rect">
            <a:avLst/>
          </a:prstGeom>
          <a:noFill/>
          <a:ln w="9525" cap="flat" cmpd="sng">
            <a:solidFill>
              <a:schemeClr val="dk1"/>
            </a:solidFill>
            <a:prstDash val="solid"/>
            <a:round/>
            <a:headEnd type="none" w="sm" len="sm"/>
            <a:tailEnd type="none" w="sm" len="sm"/>
          </a:ln>
        </p:spPr>
        <p:txBody>
          <a:bodyPr spcFirstLastPara="1" wrap="square" lIns="121900" tIns="121900" rIns="121900" bIns="121900" anchor="t" anchorCtr="0">
            <a:spAutoFit/>
          </a:bodyPr>
          <a:lstStyle/>
          <a:p>
            <a:r>
              <a:rPr lang="en" sz="4400" b="1">
                <a:solidFill>
                  <a:schemeClr val="lt1"/>
                </a:solidFill>
              </a:rPr>
              <a:t>Risk Quantification</a:t>
            </a:r>
            <a:endParaRPr sz="4400" b="1">
              <a:solidFill>
                <a:schemeClr val="lt1"/>
              </a:solidFill>
            </a:endParaRPr>
          </a:p>
        </p:txBody>
      </p:sp>
      <p:sp>
        <p:nvSpPr>
          <p:cNvPr id="164" name="Google Shape;164;p22"/>
          <p:cNvSpPr txBox="1"/>
          <p:nvPr/>
        </p:nvSpPr>
        <p:spPr>
          <a:xfrm>
            <a:off x="415600" y="1289818"/>
            <a:ext cx="5001200" cy="1067047"/>
          </a:xfrm>
          <a:prstGeom prst="rect">
            <a:avLst/>
          </a:prstGeom>
          <a:noFill/>
          <a:ln>
            <a:noFill/>
          </a:ln>
        </p:spPr>
        <p:txBody>
          <a:bodyPr spcFirstLastPara="1" wrap="square" lIns="121900" tIns="121900" rIns="121900" bIns="121900" anchor="t" anchorCtr="0">
            <a:spAutoFit/>
          </a:bodyPr>
          <a:lstStyle/>
          <a:p>
            <a:r>
              <a:rPr lang="en" sz="2667">
                <a:solidFill>
                  <a:schemeClr val="lt1"/>
                </a:solidFill>
              </a:rPr>
              <a:t>  </a:t>
            </a:r>
            <a:endParaRPr sz="2667">
              <a:solidFill>
                <a:schemeClr val="lt1"/>
              </a:solidFill>
            </a:endParaRPr>
          </a:p>
          <a:p>
            <a:r>
              <a:rPr lang="en" sz="2667">
                <a:solidFill>
                  <a:schemeClr val="lt1"/>
                </a:solidFill>
              </a:rPr>
              <a:t>        </a:t>
            </a:r>
            <a:endParaRPr sz="2667">
              <a:solidFill>
                <a:schemeClr val="lt1"/>
              </a:solidFill>
            </a:endParaRPr>
          </a:p>
        </p:txBody>
      </p:sp>
      <p:cxnSp>
        <p:nvCxnSpPr>
          <p:cNvPr id="165" name="Google Shape;165;p22"/>
          <p:cNvCxnSpPr>
            <a:stCxn id="166" idx="2"/>
            <a:endCxn id="167" idx="0"/>
          </p:cNvCxnSpPr>
          <p:nvPr/>
        </p:nvCxnSpPr>
        <p:spPr>
          <a:xfrm rot="-5400000" flipH="1">
            <a:off x="6854200" y="1557128"/>
            <a:ext cx="844000" cy="2360400"/>
          </a:xfrm>
          <a:prstGeom prst="bentConnector3">
            <a:avLst>
              <a:gd name="adj1" fmla="val 50008"/>
            </a:avLst>
          </a:prstGeom>
          <a:noFill/>
          <a:ln w="19050" cap="flat" cmpd="sng">
            <a:solidFill>
              <a:srgbClr val="C2C2C2"/>
            </a:solidFill>
            <a:prstDash val="solid"/>
            <a:miter lim="8000"/>
            <a:headEnd type="none" w="sm" len="sm"/>
            <a:tailEnd type="none" w="sm" len="sm"/>
          </a:ln>
        </p:spPr>
      </p:cxnSp>
      <p:cxnSp>
        <p:nvCxnSpPr>
          <p:cNvPr id="168" name="Google Shape;168;p22"/>
          <p:cNvCxnSpPr>
            <a:stCxn id="169" idx="0"/>
            <a:endCxn id="166" idx="2"/>
          </p:cNvCxnSpPr>
          <p:nvPr/>
        </p:nvCxnSpPr>
        <p:spPr>
          <a:xfrm rot="-5400000">
            <a:off x="4493800" y="1557267"/>
            <a:ext cx="844000" cy="2360400"/>
          </a:xfrm>
          <a:prstGeom prst="bentConnector3">
            <a:avLst>
              <a:gd name="adj1" fmla="val 50008"/>
            </a:avLst>
          </a:prstGeom>
          <a:noFill/>
          <a:ln w="19050" cap="flat" cmpd="sng">
            <a:solidFill>
              <a:srgbClr val="C2C2C2"/>
            </a:solidFill>
            <a:prstDash val="solid"/>
            <a:miter lim="8000"/>
            <a:headEnd type="none" w="sm" len="sm"/>
            <a:tailEnd type="none" w="sm" len="sm"/>
          </a:ln>
        </p:spPr>
      </p:cxnSp>
      <p:sp>
        <p:nvSpPr>
          <p:cNvPr id="166" name="Google Shape;166;p22"/>
          <p:cNvSpPr txBox="1"/>
          <p:nvPr/>
        </p:nvSpPr>
        <p:spPr>
          <a:xfrm>
            <a:off x="5069000" y="1826928"/>
            <a:ext cx="2054000" cy="488400"/>
          </a:xfrm>
          <a:prstGeom prst="rect">
            <a:avLst/>
          </a:prstGeom>
          <a:noFill/>
          <a:ln w="19050" cap="flat" cmpd="sng">
            <a:solidFill>
              <a:srgbClr val="A72A1E"/>
            </a:solidFill>
            <a:prstDash val="solid"/>
            <a:round/>
            <a:headEnd type="none" w="sm" len="sm"/>
            <a:tailEnd type="none" w="sm" len="sm"/>
          </a:ln>
        </p:spPr>
        <p:txBody>
          <a:bodyPr spcFirstLastPara="1" wrap="square" lIns="121900" tIns="121900" rIns="121900" bIns="121900" anchor="ctr" anchorCtr="0">
            <a:noAutofit/>
          </a:bodyPr>
          <a:lstStyle/>
          <a:p>
            <a:pPr algn="ctr"/>
            <a:r>
              <a:rPr lang="en" sz="1333" u="sng">
                <a:solidFill>
                  <a:srgbClr val="FFFFFF"/>
                </a:solidFill>
                <a:latin typeface="Roboto"/>
                <a:ea typeface="Roboto"/>
                <a:cs typeface="Roboto"/>
                <a:sym typeface="Roboto"/>
              </a:rPr>
              <a:t>Uncertainities</a:t>
            </a:r>
            <a:endParaRPr sz="1333" u="sng">
              <a:solidFill>
                <a:srgbClr val="FFFFFF"/>
              </a:solidFill>
              <a:latin typeface="Roboto"/>
              <a:ea typeface="Roboto"/>
              <a:cs typeface="Roboto"/>
              <a:sym typeface="Roboto"/>
            </a:endParaRPr>
          </a:p>
        </p:txBody>
      </p:sp>
      <p:sp>
        <p:nvSpPr>
          <p:cNvPr id="169" name="Google Shape;169;p22"/>
          <p:cNvSpPr txBox="1"/>
          <p:nvPr/>
        </p:nvSpPr>
        <p:spPr>
          <a:xfrm>
            <a:off x="2710200" y="3159467"/>
            <a:ext cx="2050800" cy="488400"/>
          </a:xfrm>
          <a:prstGeom prst="rect">
            <a:avLst/>
          </a:prstGeom>
          <a:noFill/>
          <a:ln w="19050" cap="flat" cmpd="sng">
            <a:solidFill>
              <a:srgbClr val="A72A1E"/>
            </a:solidFill>
            <a:prstDash val="solid"/>
            <a:round/>
            <a:headEnd type="none" w="sm" len="sm"/>
            <a:tailEnd type="none" w="sm" len="sm"/>
          </a:ln>
        </p:spPr>
        <p:txBody>
          <a:bodyPr spcFirstLastPara="1" wrap="square" lIns="121900" tIns="121900" rIns="121900" bIns="121900" anchor="ctr" anchorCtr="0">
            <a:noAutofit/>
          </a:bodyPr>
          <a:lstStyle/>
          <a:p>
            <a:pPr algn="ctr"/>
            <a:r>
              <a:rPr lang="en" sz="1333">
                <a:solidFill>
                  <a:schemeClr val="lt1"/>
                </a:solidFill>
                <a:latin typeface="Roboto"/>
                <a:ea typeface="Roboto"/>
                <a:cs typeface="Roboto"/>
                <a:sym typeface="Roboto"/>
              </a:rPr>
              <a:t>Known</a:t>
            </a:r>
            <a:endParaRPr sz="1333">
              <a:solidFill>
                <a:schemeClr val="lt1"/>
              </a:solidFill>
              <a:latin typeface="Roboto"/>
              <a:ea typeface="Roboto"/>
              <a:cs typeface="Roboto"/>
              <a:sym typeface="Roboto"/>
            </a:endParaRPr>
          </a:p>
        </p:txBody>
      </p:sp>
      <p:sp>
        <p:nvSpPr>
          <p:cNvPr id="167" name="Google Shape;167;p22"/>
          <p:cNvSpPr txBox="1"/>
          <p:nvPr/>
        </p:nvSpPr>
        <p:spPr>
          <a:xfrm>
            <a:off x="7431000" y="3159467"/>
            <a:ext cx="2050800" cy="488400"/>
          </a:xfrm>
          <a:prstGeom prst="rect">
            <a:avLst/>
          </a:prstGeom>
          <a:noFill/>
          <a:ln w="19050" cap="flat" cmpd="sng">
            <a:solidFill>
              <a:srgbClr val="A72A1E"/>
            </a:solidFill>
            <a:prstDash val="solid"/>
            <a:round/>
            <a:headEnd type="none" w="sm" len="sm"/>
            <a:tailEnd type="none" w="sm" len="sm"/>
          </a:ln>
        </p:spPr>
        <p:txBody>
          <a:bodyPr spcFirstLastPara="1" wrap="square" lIns="121900" tIns="121900" rIns="121900" bIns="121900" anchor="ctr" anchorCtr="0">
            <a:noAutofit/>
          </a:bodyPr>
          <a:lstStyle/>
          <a:p>
            <a:pPr algn="ctr"/>
            <a:r>
              <a:rPr lang="en" sz="1333">
                <a:solidFill>
                  <a:schemeClr val="lt1"/>
                </a:solidFill>
                <a:latin typeface="Roboto"/>
                <a:ea typeface="Roboto"/>
                <a:cs typeface="Roboto"/>
                <a:sym typeface="Roboto"/>
              </a:rPr>
              <a:t>Unknowable</a:t>
            </a:r>
            <a:endParaRPr sz="1333">
              <a:solidFill>
                <a:schemeClr val="lt1"/>
              </a:solidFill>
              <a:latin typeface="Roboto"/>
              <a:ea typeface="Roboto"/>
              <a:cs typeface="Roboto"/>
              <a:sym typeface="Roboto"/>
            </a:endParaRPr>
          </a:p>
        </p:txBody>
      </p:sp>
      <p:sp>
        <p:nvSpPr>
          <p:cNvPr id="170" name="Google Shape;170;p22"/>
          <p:cNvSpPr txBox="1"/>
          <p:nvPr/>
        </p:nvSpPr>
        <p:spPr>
          <a:xfrm>
            <a:off x="5084531" y="3159467"/>
            <a:ext cx="2050800" cy="488400"/>
          </a:xfrm>
          <a:prstGeom prst="rect">
            <a:avLst/>
          </a:prstGeom>
          <a:noFill/>
          <a:ln w="19050" cap="flat" cmpd="sng">
            <a:solidFill>
              <a:srgbClr val="A72A1E"/>
            </a:solidFill>
            <a:prstDash val="solid"/>
            <a:round/>
            <a:headEnd type="none" w="sm" len="sm"/>
            <a:tailEnd type="none" w="sm" len="sm"/>
          </a:ln>
        </p:spPr>
        <p:txBody>
          <a:bodyPr spcFirstLastPara="1" wrap="square" lIns="121900" tIns="121900" rIns="121900" bIns="121900" anchor="ctr" anchorCtr="0">
            <a:noAutofit/>
          </a:bodyPr>
          <a:lstStyle/>
          <a:p>
            <a:pPr algn="ctr"/>
            <a:r>
              <a:rPr lang="en" sz="1333">
                <a:solidFill>
                  <a:srgbClr val="A72A1E"/>
                </a:solidFill>
                <a:latin typeface="Roboto"/>
                <a:ea typeface="Roboto"/>
                <a:cs typeface="Roboto"/>
                <a:sym typeface="Roboto"/>
              </a:rPr>
              <a:t>     </a:t>
            </a:r>
            <a:r>
              <a:rPr lang="en" sz="1333">
                <a:solidFill>
                  <a:schemeClr val="lt1"/>
                </a:solidFill>
                <a:latin typeface="Roboto"/>
                <a:ea typeface="Roboto"/>
                <a:cs typeface="Roboto"/>
                <a:sym typeface="Roboto"/>
              </a:rPr>
              <a:t>Unknown</a:t>
            </a:r>
            <a:r>
              <a:rPr lang="en" sz="1333">
                <a:solidFill>
                  <a:srgbClr val="A72A1E"/>
                </a:solidFill>
                <a:latin typeface="Roboto"/>
                <a:ea typeface="Roboto"/>
                <a:cs typeface="Roboto"/>
                <a:sym typeface="Roboto"/>
              </a:rPr>
              <a:t>	</a:t>
            </a:r>
            <a:endParaRPr sz="1333">
              <a:solidFill>
                <a:srgbClr val="A72A1E"/>
              </a:solidFill>
              <a:latin typeface="Roboto"/>
              <a:ea typeface="Roboto"/>
              <a:cs typeface="Roboto"/>
              <a:sym typeface="Roboto"/>
            </a:endParaRPr>
          </a:p>
        </p:txBody>
      </p:sp>
      <p:cxnSp>
        <p:nvCxnSpPr>
          <p:cNvPr id="171" name="Google Shape;171;p22"/>
          <p:cNvCxnSpPr/>
          <p:nvPr/>
        </p:nvCxnSpPr>
        <p:spPr>
          <a:xfrm rot="-5400000">
            <a:off x="6848856" y="1547467"/>
            <a:ext cx="863600" cy="2360400"/>
          </a:xfrm>
          <a:prstGeom prst="bentConnector3">
            <a:avLst>
              <a:gd name="adj1" fmla="val 50008"/>
            </a:avLst>
          </a:prstGeom>
          <a:noFill/>
          <a:ln w="19050" cap="flat" cmpd="sng">
            <a:solidFill>
              <a:srgbClr val="C2C2C2"/>
            </a:solidFill>
            <a:prstDash val="solid"/>
            <a:miter lim="8000"/>
            <a:headEnd type="none" w="sm" len="sm"/>
            <a:tailEnd type="none" w="sm" len="sm"/>
          </a:ln>
        </p:spPr>
      </p:cxnSp>
      <p:pic>
        <p:nvPicPr>
          <p:cNvPr id="172" name="Google Shape;172;p22"/>
          <p:cNvPicPr preferRelativeResize="0"/>
          <p:nvPr/>
        </p:nvPicPr>
        <p:blipFill rotWithShape="1">
          <a:blip r:embed="rId4">
            <a:alphaModFix/>
          </a:blip>
          <a:srcRect l="31527" t="83117" r="57318"/>
          <a:stretch/>
        </p:blipFill>
        <p:spPr>
          <a:xfrm>
            <a:off x="8126667" y="2002650"/>
            <a:ext cx="900900" cy="717033"/>
          </a:xfrm>
          <a:prstGeom prst="rect">
            <a:avLst/>
          </a:prstGeom>
          <a:noFill/>
          <a:ln>
            <a:noFill/>
          </a:ln>
        </p:spPr>
      </p:pic>
      <p:sp>
        <p:nvSpPr>
          <p:cNvPr id="173" name="Google Shape;173;p22"/>
          <p:cNvSpPr txBox="1"/>
          <p:nvPr/>
        </p:nvSpPr>
        <p:spPr>
          <a:xfrm>
            <a:off x="1625600" y="3759200"/>
            <a:ext cx="4000000" cy="451302"/>
          </a:xfrm>
          <a:prstGeom prst="rect">
            <a:avLst/>
          </a:prstGeom>
          <a:noFill/>
          <a:ln>
            <a:noFill/>
          </a:ln>
        </p:spPr>
        <p:txBody>
          <a:bodyPr spcFirstLastPara="1" wrap="square" lIns="121900" tIns="121900" rIns="121900" bIns="121900" anchor="t" anchorCtr="0">
            <a:spAutoFit/>
          </a:bodyPr>
          <a:lstStyle/>
          <a:p>
            <a:pPr algn="ctr"/>
            <a:r>
              <a:rPr lang="en" sz="1333">
                <a:solidFill>
                  <a:schemeClr val="lt1"/>
                </a:solidFill>
                <a:latin typeface="Roboto"/>
                <a:ea typeface="Roboto"/>
                <a:cs typeface="Roboto"/>
                <a:sym typeface="Roboto"/>
              </a:rPr>
              <a:t>Guaranteed events</a:t>
            </a:r>
            <a:endParaRPr sz="1333">
              <a:solidFill>
                <a:schemeClr val="lt1"/>
              </a:solidFill>
              <a:latin typeface="Roboto"/>
              <a:ea typeface="Roboto"/>
              <a:cs typeface="Roboto"/>
              <a:sym typeface="Roboto"/>
            </a:endParaRPr>
          </a:p>
        </p:txBody>
      </p:sp>
      <p:sp>
        <p:nvSpPr>
          <p:cNvPr id="174" name="Google Shape;174;p22"/>
          <p:cNvSpPr txBox="1"/>
          <p:nvPr/>
        </p:nvSpPr>
        <p:spPr>
          <a:xfrm>
            <a:off x="4064000" y="3759200"/>
            <a:ext cx="4000000" cy="656421"/>
          </a:xfrm>
          <a:prstGeom prst="rect">
            <a:avLst/>
          </a:prstGeom>
          <a:noFill/>
          <a:ln>
            <a:noFill/>
          </a:ln>
        </p:spPr>
        <p:txBody>
          <a:bodyPr spcFirstLastPara="1" wrap="square" lIns="121900" tIns="121900" rIns="121900" bIns="121900" anchor="t" anchorCtr="0">
            <a:spAutoFit/>
          </a:bodyPr>
          <a:lstStyle/>
          <a:p>
            <a:pPr algn="ctr"/>
            <a:r>
              <a:rPr lang="en" sz="1333">
                <a:solidFill>
                  <a:schemeClr val="lt1"/>
                </a:solidFill>
                <a:latin typeface="Roboto"/>
                <a:ea typeface="Roboto"/>
                <a:cs typeface="Roboto"/>
                <a:sym typeface="Roboto"/>
              </a:rPr>
              <a:t>Carry risks (timely eliminatable)</a:t>
            </a:r>
            <a:endParaRPr sz="1333">
              <a:solidFill>
                <a:schemeClr val="lt1"/>
              </a:solidFill>
              <a:latin typeface="Roboto"/>
              <a:ea typeface="Roboto"/>
              <a:cs typeface="Roboto"/>
              <a:sym typeface="Roboto"/>
            </a:endParaRPr>
          </a:p>
          <a:p>
            <a:pPr algn="ctr"/>
            <a:r>
              <a:rPr lang="en" sz="1333">
                <a:solidFill>
                  <a:schemeClr val="lt1"/>
                </a:solidFill>
                <a:latin typeface="Roboto"/>
                <a:ea typeface="Roboto"/>
                <a:cs typeface="Roboto"/>
                <a:sym typeface="Roboto"/>
              </a:rPr>
              <a:t>Can be easily simulated</a:t>
            </a:r>
            <a:endParaRPr sz="1333">
              <a:solidFill>
                <a:schemeClr val="lt1"/>
              </a:solidFill>
              <a:latin typeface="Roboto"/>
              <a:ea typeface="Roboto"/>
              <a:cs typeface="Roboto"/>
              <a:sym typeface="Roboto"/>
            </a:endParaRPr>
          </a:p>
        </p:txBody>
      </p:sp>
      <p:sp>
        <p:nvSpPr>
          <p:cNvPr id="175" name="Google Shape;175;p22"/>
          <p:cNvSpPr txBox="1"/>
          <p:nvPr/>
        </p:nvSpPr>
        <p:spPr>
          <a:xfrm>
            <a:off x="6502400" y="3860800"/>
            <a:ext cx="4000000" cy="656421"/>
          </a:xfrm>
          <a:prstGeom prst="rect">
            <a:avLst/>
          </a:prstGeom>
          <a:noFill/>
          <a:ln>
            <a:noFill/>
          </a:ln>
        </p:spPr>
        <p:txBody>
          <a:bodyPr spcFirstLastPara="1" wrap="square" lIns="121900" tIns="121900" rIns="121900" bIns="121900" anchor="t" anchorCtr="0">
            <a:spAutoFit/>
          </a:bodyPr>
          <a:lstStyle/>
          <a:p>
            <a:pPr algn="ctr"/>
            <a:r>
              <a:rPr lang="en" sz="1333">
                <a:solidFill>
                  <a:schemeClr val="lt1"/>
                </a:solidFill>
                <a:latin typeface="Roboto"/>
                <a:ea typeface="Roboto"/>
                <a:cs typeface="Roboto"/>
                <a:sym typeface="Roboto"/>
              </a:rPr>
              <a:t>Uncertainty + risk</a:t>
            </a:r>
            <a:endParaRPr sz="1333">
              <a:solidFill>
                <a:schemeClr val="lt1"/>
              </a:solidFill>
              <a:latin typeface="Roboto"/>
              <a:ea typeface="Roboto"/>
              <a:cs typeface="Roboto"/>
              <a:sym typeface="Roboto"/>
            </a:endParaRPr>
          </a:p>
          <a:p>
            <a:pPr algn="ctr"/>
            <a:r>
              <a:rPr lang="en" sz="1333">
                <a:solidFill>
                  <a:schemeClr val="lt1"/>
                </a:solidFill>
                <a:latin typeface="Roboto"/>
                <a:ea typeface="Roboto"/>
                <a:cs typeface="Roboto"/>
                <a:sym typeface="Roboto"/>
              </a:rPr>
              <a:t>Hard to be eliminated</a:t>
            </a:r>
            <a:endParaRPr sz="1333">
              <a:solidFill>
                <a:schemeClr val="lt1"/>
              </a:solidFill>
              <a:latin typeface="Roboto"/>
              <a:ea typeface="Roboto"/>
              <a:cs typeface="Roboto"/>
              <a:sym typeface="Roboto"/>
            </a:endParaRPr>
          </a:p>
        </p:txBody>
      </p:sp>
      <p:sp>
        <p:nvSpPr>
          <p:cNvPr id="176" name="Google Shape;176;p22"/>
          <p:cNvSpPr txBox="1"/>
          <p:nvPr/>
        </p:nvSpPr>
        <p:spPr>
          <a:xfrm>
            <a:off x="549367" y="4643834"/>
            <a:ext cx="9781600" cy="1354176"/>
          </a:xfrm>
          <a:prstGeom prst="rect">
            <a:avLst/>
          </a:prstGeom>
          <a:noFill/>
          <a:ln>
            <a:noFill/>
          </a:ln>
        </p:spPr>
        <p:txBody>
          <a:bodyPr spcFirstLastPara="1" wrap="square" lIns="121900" tIns="121900" rIns="121900" bIns="121900" anchor="t" anchorCtr="0">
            <a:spAutoFit/>
          </a:bodyPr>
          <a:lstStyle/>
          <a:p>
            <a:r>
              <a:rPr lang="en" sz="2400">
                <a:solidFill>
                  <a:schemeClr val="lt1"/>
                </a:solidFill>
              </a:rPr>
              <a:t>All types of uncertainties are considered in Risk analysis</a:t>
            </a:r>
            <a:endParaRPr sz="2400">
              <a:solidFill>
                <a:schemeClr val="lt1"/>
              </a:solidFill>
            </a:endParaRPr>
          </a:p>
          <a:p>
            <a:endParaRPr sz="2400">
              <a:solidFill>
                <a:schemeClr val="lt1"/>
              </a:solidFill>
            </a:endParaRPr>
          </a:p>
          <a:p>
            <a:r>
              <a:rPr lang="en" sz="2400">
                <a:solidFill>
                  <a:schemeClr val="lt1"/>
                </a:solidFill>
              </a:rPr>
              <a:t>Goal : Reduce the level of uncertainty</a:t>
            </a:r>
            <a:endParaRPr sz="2400">
              <a:solidFill>
                <a:schemeClr val="lt1"/>
              </a:solidFill>
            </a:endParaRPr>
          </a:p>
        </p:txBody>
      </p:sp>
    </p:spTree>
    <p:extLst>
      <p:ext uri="{BB962C8B-B14F-4D97-AF65-F5344CB8AC3E}">
        <p14:creationId xmlns:p14="http://schemas.microsoft.com/office/powerpoint/2010/main" val="24921595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E1D1D4-8A3A-4473-8D17-737648A39BB6}"/>
              </a:ext>
            </a:extLst>
          </p:cNvPr>
          <p:cNvSpPr>
            <a:spLocks noGrp="1"/>
          </p:cNvSpPr>
          <p:nvPr>
            <p:ph type="ctrTitle"/>
          </p:nvPr>
        </p:nvSpPr>
        <p:spPr>
          <a:xfrm>
            <a:off x="218984" y="110309"/>
            <a:ext cx="9144000" cy="564394"/>
          </a:xfrm>
        </p:spPr>
        <p:txBody>
          <a:bodyPr>
            <a:normAutofit/>
          </a:bodyPr>
          <a:lstStyle/>
          <a:p>
            <a:pPr algn="l"/>
            <a:r>
              <a:rPr lang="en-IN" sz="3200" b="1" u="sng" dirty="0">
                <a:effectLst/>
                <a:latin typeface="Calibri" panose="020F0502020204030204" pitchFamily="34" charset="0"/>
                <a:ea typeface="Calibri" panose="020F0502020204030204" pitchFamily="34" charset="0"/>
                <a:cs typeface="Times New Roman" panose="02020603050405020304" pitchFamily="18" charset="0"/>
              </a:rPr>
              <a:t>What is Netflix:</a:t>
            </a:r>
            <a:endParaRPr lang="en-IN" sz="3200" dirty="0"/>
          </a:p>
        </p:txBody>
      </p:sp>
      <p:sp>
        <p:nvSpPr>
          <p:cNvPr id="3" name="Subtitle 2">
            <a:extLst>
              <a:ext uri="{FF2B5EF4-FFF2-40B4-BE49-F238E27FC236}">
                <a16:creationId xmlns:a16="http://schemas.microsoft.com/office/drawing/2014/main" id="{9FE56231-C7C3-4450-A843-90A73D652393}"/>
              </a:ext>
            </a:extLst>
          </p:cNvPr>
          <p:cNvSpPr>
            <a:spLocks noGrp="1"/>
          </p:cNvSpPr>
          <p:nvPr>
            <p:ph type="subTitle" idx="1"/>
          </p:nvPr>
        </p:nvSpPr>
        <p:spPr>
          <a:xfrm>
            <a:off x="147961" y="849959"/>
            <a:ext cx="9144000" cy="2088549"/>
          </a:xfrm>
        </p:spPr>
        <p:txBody>
          <a:bodyPr>
            <a:normAutofit/>
          </a:bodyPr>
          <a:lstStyle/>
          <a:p>
            <a:pPr marL="342900" indent="-342900" algn="l">
              <a:buFont typeface="Arial" panose="020B0604020202020204" pitchFamily="34" charset="0"/>
              <a:buChar char="•"/>
            </a:pPr>
            <a:r>
              <a:rPr lang="en-IN" sz="1800" dirty="0">
                <a:effectLst/>
                <a:latin typeface="Calibri" panose="020F0502020204030204" pitchFamily="34" charset="0"/>
                <a:ea typeface="Times New Roman" panose="02020603050405020304" pitchFamily="18" charset="0"/>
              </a:rPr>
              <a:t>Netflix is a subscription-based </a:t>
            </a:r>
            <a:r>
              <a:rPr lang="en-IN" sz="1800" dirty="0">
                <a:effectLst/>
                <a:latin typeface="Calibri" panose="020F0502020204030204" pitchFamily="34" charset="0"/>
                <a:ea typeface="Times New Roman" panose="02020603050405020304" pitchFamily="18" charset="0"/>
                <a:hlinkClick r:id="rId2">
                  <a:extLst>
                    <a:ext uri="{A12FA001-AC4F-418D-AE19-62706E023703}">
                      <ahyp:hlinkClr xmlns:ahyp="http://schemas.microsoft.com/office/drawing/2018/hyperlinkcolor" val="tx"/>
                    </a:ext>
                  </a:extLst>
                </a:hlinkClick>
              </a:rPr>
              <a:t>streaming service</a:t>
            </a:r>
            <a:r>
              <a:rPr lang="en-IN" sz="1800" dirty="0">
                <a:effectLst/>
                <a:latin typeface="Calibri" panose="020F0502020204030204" pitchFamily="34" charset="0"/>
                <a:ea typeface="Times New Roman" panose="02020603050405020304" pitchFamily="18" charset="0"/>
              </a:rPr>
              <a:t> that allows us to watch TV shows and movies without commercials on an internet-connected device. </a:t>
            </a:r>
          </a:p>
          <a:p>
            <a:pPr marL="342900" indent="-342900" algn="l">
              <a:buFont typeface="Arial" panose="020B0604020202020204" pitchFamily="34" charset="0"/>
              <a:buChar char="•"/>
            </a:pPr>
            <a:endParaRPr lang="en-IN" sz="1800" dirty="0">
              <a:latin typeface="Calibri" panose="020F0502020204030204" pitchFamily="34" charset="0"/>
              <a:ea typeface="Times New Roman" panose="02020603050405020304" pitchFamily="18" charset="0"/>
            </a:endParaRPr>
          </a:p>
          <a:p>
            <a:pPr marL="342900" indent="-342900" algn="l">
              <a:buFont typeface="Arial" panose="020B0604020202020204" pitchFamily="34" charset="0"/>
              <a:buChar char="•"/>
            </a:pPr>
            <a:r>
              <a:rPr lang="en-IN" sz="1800" dirty="0">
                <a:effectLst/>
                <a:latin typeface="Calibri" panose="020F0502020204030204" pitchFamily="34" charset="0"/>
                <a:ea typeface="Calibri" panose="020F0502020204030204" pitchFamily="34" charset="0"/>
              </a:rPr>
              <a:t>You can watch Netflix through any </a:t>
            </a:r>
            <a:r>
              <a:rPr lang="en-IN" sz="1800" dirty="0">
                <a:effectLst/>
                <a:latin typeface="Calibri" panose="020F0502020204030204" pitchFamily="34" charset="0"/>
                <a:ea typeface="Calibri" panose="020F0502020204030204" pitchFamily="34" charset="0"/>
                <a:cs typeface="Calibri" panose="020F0502020204030204" pitchFamily="34" charset="0"/>
                <a:hlinkClick r:id="rId3">
                  <a:extLst>
                    <a:ext uri="{A12FA001-AC4F-418D-AE19-62706E023703}">
                      <ahyp:hlinkClr xmlns:ahyp="http://schemas.microsoft.com/office/drawing/2018/hyperlinkcolor" val="tx"/>
                    </a:ext>
                  </a:extLst>
                </a:hlinkClick>
              </a:rPr>
              <a:t>internet-connected</a:t>
            </a:r>
            <a:r>
              <a:rPr lang="en-IN" sz="1800" u="sng" dirty="0">
                <a:effectLst/>
                <a:latin typeface="Calibri" panose="020F0502020204030204" pitchFamily="34" charset="0"/>
                <a:ea typeface="Calibri" panose="020F0502020204030204" pitchFamily="34" charset="0"/>
                <a:cs typeface="Calibri" panose="020F0502020204030204" pitchFamily="34" charset="0"/>
                <a:hlinkClick r:id="rId3">
                  <a:extLst>
                    <a:ext uri="{A12FA001-AC4F-418D-AE19-62706E023703}">
                      <ahyp:hlinkClr xmlns:ahyp="http://schemas.microsoft.com/office/drawing/2018/hyperlinkcolor" val="tx"/>
                    </a:ext>
                  </a:extLst>
                </a:hlinkClick>
              </a:rPr>
              <a:t> device</a:t>
            </a:r>
            <a:r>
              <a:rPr lang="en-IN" sz="1800" u="sng" dirty="0">
                <a:effectLst/>
                <a:latin typeface="Calibri" panose="020F0502020204030204" pitchFamily="34" charset="0"/>
                <a:ea typeface="Calibri" panose="020F0502020204030204" pitchFamily="34" charset="0"/>
              </a:rPr>
              <a:t> </a:t>
            </a:r>
            <a:r>
              <a:rPr lang="en-IN" sz="1800" dirty="0">
                <a:effectLst/>
                <a:latin typeface="Calibri" panose="020F0502020204030204" pitchFamily="34" charset="0"/>
                <a:ea typeface="Calibri" panose="020F0502020204030204" pitchFamily="34" charset="0"/>
              </a:rPr>
              <a:t>that offers the Netflix app, including smart TVs, game consoles, streaming media players, set-top boxes, smartphones, and tablets.</a:t>
            </a:r>
            <a:r>
              <a:rPr lang="en-IN" sz="2000" dirty="0">
                <a:effectLst/>
                <a:latin typeface="Calibri" panose="020F0502020204030204" pitchFamily="34" charset="0"/>
                <a:ea typeface="Times New Roman" panose="02020603050405020304" pitchFamily="18" charset="0"/>
              </a:rPr>
              <a:t>  </a:t>
            </a:r>
            <a:endParaRPr lang="en-IN" sz="2000" dirty="0">
              <a:effectLst/>
              <a:latin typeface="Times New Roman" panose="02020603050405020304" pitchFamily="18" charset="0"/>
              <a:ea typeface="Times New Roman" panose="02020603050405020304" pitchFamily="18" charset="0"/>
            </a:endParaRPr>
          </a:p>
          <a:p>
            <a:pPr marL="342900" indent="-342900" algn="l">
              <a:buFont typeface="Arial" panose="020B0604020202020204" pitchFamily="34" charset="0"/>
              <a:buChar char="•"/>
            </a:pPr>
            <a:endParaRPr lang="en-IN" sz="2000" dirty="0"/>
          </a:p>
        </p:txBody>
      </p:sp>
      <p:sp>
        <p:nvSpPr>
          <p:cNvPr id="5" name="Title 1">
            <a:extLst>
              <a:ext uri="{FF2B5EF4-FFF2-40B4-BE49-F238E27FC236}">
                <a16:creationId xmlns:a16="http://schemas.microsoft.com/office/drawing/2014/main" id="{4CD85BC1-C726-4867-8DA0-4C37AC1D9104}"/>
              </a:ext>
            </a:extLst>
          </p:cNvPr>
          <p:cNvSpPr txBox="1">
            <a:spLocks/>
          </p:cNvSpPr>
          <p:nvPr/>
        </p:nvSpPr>
        <p:spPr>
          <a:xfrm>
            <a:off x="218984" y="2831567"/>
            <a:ext cx="9144000" cy="564394"/>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b="1" kern="1200">
                <a:solidFill>
                  <a:schemeClr val="bg1"/>
                </a:solidFill>
                <a:effectLst>
                  <a:outerShdw dist="76200" dir="2760000" algn="ctr" rotWithShape="0">
                    <a:schemeClr val="tx1">
                      <a:lumMod val="75000"/>
                      <a:lumOff val="25000"/>
                    </a:schemeClr>
                  </a:outerShdw>
                </a:effectLst>
                <a:latin typeface="+mj-lt"/>
                <a:ea typeface="+mj-ea"/>
                <a:cs typeface="+mj-cs"/>
              </a:defRPr>
            </a:lvl1pPr>
          </a:lstStyle>
          <a:p>
            <a:pPr algn="l"/>
            <a:r>
              <a:rPr lang="en-US" sz="3200" u="sng" dirty="0">
                <a:effectLst/>
                <a:latin typeface="Calibri" panose="020F0502020204030204" pitchFamily="34" charset="0"/>
                <a:cs typeface="Times New Roman" panose="02020603050405020304" pitchFamily="18" charset="0"/>
              </a:rPr>
              <a:t>H</a:t>
            </a:r>
            <a:r>
              <a:rPr lang="en-IN" sz="3200" u="sng" dirty="0">
                <a:effectLst/>
                <a:latin typeface="Calibri" panose="020F0502020204030204" pitchFamily="34" charset="0"/>
                <a:cs typeface="Times New Roman" panose="02020603050405020304" pitchFamily="18" charset="0"/>
              </a:rPr>
              <a:t>ow they Evolve:</a:t>
            </a:r>
            <a:endParaRPr lang="en-IN" sz="3200" dirty="0"/>
          </a:p>
        </p:txBody>
      </p:sp>
      <p:sp>
        <p:nvSpPr>
          <p:cNvPr id="6" name="Subtitle 2">
            <a:extLst>
              <a:ext uri="{FF2B5EF4-FFF2-40B4-BE49-F238E27FC236}">
                <a16:creationId xmlns:a16="http://schemas.microsoft.com/office/drawing/2014/main" id="{54AFF7EA-C851-40D7-8830-D895DC8B515C}"/>
              </a:ext>
            </a:extLst>
          </p:cNvPr>
          <p:cNvSpPr txBox="1">
            <a:spLocks/>
          </p:cNvSpPr>
          <p:nvPr/>
        </p:nvSpPr>
        <p:spPr>
          <a:xfrm>
            <a:off x="218984" y="3576884"/>
            <a:ext cx="9144000" cy="2088549"/>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bg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bg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bg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bg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285750" indent="-285750" algn="l">
              <a:buFont typeface="Arial" panose="020B0604020202020204" pitchFamily="34" charset="0"/>
              <a:buChar char="•"/>
            </a:pPr>
            <a:r>
              <a:rPr lang="en-IN" sz="1800" dirty="0">
                <a:effectLst/>
                <a:latin typeface="Calibri" panose="020F0502020204030204" pitchFamily="34" charset="0"/>
                <a:ea typeface="Calibri" panose="020F0502020204030204" pitchFamily="34" charset="0"/>
              </a:rPr>
              <a:t>It all began in April 1998, when Netflix started renting out DVDs by mail. Only a year later Netflix changed its pay-for-use model into a subscription model. </a:t>
            </a:r>
          </a:p>
          <a:p>
            <a:pPr algn="l"/>
            <a:r>
              <a:rPr lang="en-IN" sz="1800" dirty="0">
                <a:latin typeface="Calibri" panose="020F0502020204030204" pitchFamily="34" charset="0"/>
                <a:ea typeface="Times New Roman" panose="02020603050405020304" pitchFamily="18" charset="0"/>
              </a:rPr>
              <a:t> </a:t>
            </a:r>
          </a:p>
          <a:p>
            <a:pPr marL="285750" indent="-285750" algn="l">
              <a:buFont typeface="Arial" panose="020B0604020202020204" pitchFamily="34" charset="0"/>
              <a:buChar char="•"/>
            </a:pPr>
            <a:r>
              <a:rPr lang="en-IN" sz="1800" dirty="0">
                <a:effectLst/>
                <a:latin typeface="Calibri" panose="020F0502020204030204" pitchFamily="34" charset="0"/>
                <a:ea typeface="Calibri" panose="020F0502020204030204" pitchFamily="34" charset="0"/>
              </a:rPr>
              <a:t>Nearly a decade later, Netflix changed their proposition to a streaming service, which changed the way millions of people spend their free time.</a:t>
            </a:r>
            <a:endParaRPr lang="en-IN" sz="1800" dirty="0">
              <a:latin typeface="Times New Roman" panose="02020603050405020304" pitchFamily="18" charset="0"/>
              <a:ea typeface="Times New Roman" panose="02020603050405020304" pitchFamily="18" charset="0"/>
            </a:endParaRPr>
          </a:p>
          <a:p>
            <a:pPr marL="342900" indent="-342900" algn="l">
              <a:buFont typeface="Arial" panose="020B0604020202020204" pitchFamily="34" charset="0"/>
              <a:buChar char="•"/>
            </a:pPr>
            <a:endParaRPr lang="en-IN" sz="2000" dirty="0"/>
          </a:p>
        </p:txBody>
      </p:sp>
    </p:spTree>
    <p:extLst>
      <p:ext uri="{BB962C8B-B14F-4D97-AF65-F5344CB8AC3E}">
        <p14:creationId xmlns:p14="http://schemas.microsoft.com/office/powerpoint/2010/main" val="95783761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pic>
        <p:nvPicPr>
          <p:cNvPr id="181" name="Google Shape;181;p23"/>
          <p:cNvPicPr preferRelativeResize="0"/>
          <p:nvPr/>
        </p:nvPicPr>
        <p:blipFill>
          <a:blip r:embed="rId3">
            <a:alphaModFix/>
          </a:blip>
          <a:stretch>
            <a:fillRect/>
          </a:stretch>
        </p:blipFill>
        <p:spPr>
          <a:xfrm>
            <a:off x="0" y="0"/>
            <a:ext cx="12192000" cy="6858000"/>
          </a:xfrm>
          <a:prstGeom prst="rect">
            <a:avLst/>
          </a:prstGeom>
          <a:noFill/>
          <a:ln>
            <a:noFill/>
          </a:ln>
        </p:spPr>
      </p:pic>
      <p:sp>
        <p:nvSpPr>
          <p:cNvPr id="182" name="Google Shape;182;p23"/>
          <p:cNvSpPr txBox="1"/>
          <p:nvPr/>
        </p:nvSpPr>
        <p:spPr>
          <a:xfrm>
            <a:off x="415600" y="175585"/>
            <a:ext cx="5883600" cy="923289"/>
          </a:xfrm>
          <a:prstGeom prst="rect">
            <a:avLst/>
          </a:prstGeom>
          <a:noFill/>
          <a:ln w="9525" cap="flat" cmpd="sng">
            <a:solidFill>
              <a:schemeClr val="dk1"/>
            </a:solidFill>
            <a:prstDash val="solid"/>
            <a:round/>
            <a:headEnd type="none" w="sm" len="sm"/>
            <a:tailEnd type="none" w="sm" len="sm"/>
          </a:ln>
        </p:spPr>
        <p:txBody>
          <a:bodyPr spcFirstLastPara="1" wrap="square" lIns="121900" tIns="121900" rIns="121900" bIns="121900" anchor="t" anchorCtr="0">
            <a:spAutoFit/>
          </a:bodyPr>
          <a:lstStyle/>
          <a:p>
            <a:r>
              <a:rPr lang="en" sz="4400" b="1">
                <a:solidFill>
                  <a:schemeClr val="lt1"/>
                </a:solidFill>
              </a:rPr>
              <a:t>Risk Quantification</a:t>
            </a:r>
            <a:endParaRPr sz="4400" b="1">
              <a:solidFill>
                <a:schemeClr val="lt1"/>
              </a:solidFill>
            </a:endParaRPr>
          </a:p>
        </p:txBody>
      </p:sp>
      <p:sp>
        <p:nvSpPr>
          <p:cNvPr id="183" name="Google Shape;183;p23"/>
          <p:cNvSpPr txBox="1"/>
          <p:nvPr/>
        </p:nvSpPr>
        <p:spPr>
          <a:xfrm>
            <a:off x="406400" y="1614715"/>
            <a:ext cx="10350800" cy="3754257"/>
          </a:xfrm>
          <a:prstGeom prst="rect">
            <a:avLst/>
          </a:prstGeom>
          <a:noFill/>
          <a:ln>
            <a:noFill/>
          </a:ln>
        </p:spPr>
        <p:txBody>
          <a:bodyPr spcFirstLastPara="1" wrap="square" lIns="121900" tIns="121900" rIns="121900" bIns="121900" anchor="t" anchorCtr="0">
            <a:spAutoFit/>
          </a:bodyPr>
          <a:lstStyle/>
          <a:p>
            <a:pPr marL="609585" indent="-465655">
              <a:buClr>
                <a:schemeClr val="lt1"/>
              </a:buClr>
              <a:buSzPts val="1900"/>
              <a:buChar char="●"/>
            </a:pPr>
            <a:r>
              <a:rPr lang="en" sz="2533">
                <a:solidFill>
                  <a:schemeClr val="lt1"/>
                </a:solidFill>
              </a:rPr>
              <a:t>Quantitative models are used rather than qualitative</a:t>
            </a:r>
            <a:endParaRPr sz="2533">
              <a:solidFill>
                <a:schemeClr val="lt1"/>
              </a:solidFill>
            </a:endParaRPr>
          </a:p>
          <a:p>
            <a:pPr marL="609585" indent="-465655">
              <a:buClr>
                <a:schemeClr val="lt1"/>
              </a:buClr>
              <a:buSzPts val="1900"/>
              <a:buChar char="-"/>
            </a:pPr>
            <a:r>
              <a:rPr lang="en" sz="2533">
                <a:solidFill>
                  <a:schemeClr val="lt1"/>
                </a:solidFill>
              </a:rPr>
              <a:t>Cannot compare Project cost v/s Risk exposure reduction using colours</a:t>
            </a:r>
            <a:endParaRPr sz="2533">
              <a:solidFill>
                <a:schemeClr val="lt1"/>
              </a:solidFill>
            </a:endParaRPr>
          </a:p>
          <a:p>
            <a:pPr marL="609585" indent="-465655">
              <a:buClr>
                <a:schemeClr val="lt1"/>
              </a:buClr>
              <a:buSzPts val="1900"/>
              <a:buChar char="●"/>
            </a:pPr>
            <a:r>
              <a:rPr lang="en" sz="2533">
                <a:solidFill>
                  <a:schemeClr val="lt1"/>
                </a:solidFill>
              </a:rPr>
              <a:t>Hard to make decisions using colours</a:t>
            </a:r>
            <a:endParaRPr sz="2533">
              <a:solidFill>
                <a:schemeClr val="lt1"/>
              </a:solidFill>
            </a:endParaRPr>
          </a:p>
          <a:p>
            <a:pPr marL="609585" indent="-465655">
              <a:buClr>
                <a:schemeClr val="lt1"/>
              </a:buClr>
              <a:buSzPts val="1900"/>
              <a:buChar char="●"/>
            </a:pPr>
            <a:r>
              <a:rPr lang="en" sz="2533">
                <a:solidFill>
                  <a:schemeClr val="lt1"/>
                </a:solidFill>
              </a:rPr>
              <a:t>Netflix shifted from qualitative to quantitative</a:t>
            </a:r>
            <a:endParaRPr sz="2533">
              <a:solidFill>
                <a:schemeClr val="lt1"/>
              </a:solidFill>
            </a:endParaRPr>
          </a:p>
          <a:p>
            <a:endParaRPr sz="2533">
              <a:solidFill>
                <a:schemeClr val="lt1"/>
              </a:solidFill>
            </a:endParaRPr>
          </a:p>
          <a:p>
            <a:pPr marL="609585" indent="-465655">
              <a:buClr>
                <a:schemeClr val="lt1"/>
              </a:buClr>
              <a:buSzPts val="1900"/>
              <a:buChar char="●"/>
            </a:pPr>
            <a:r>
              <a:rPr lang="en" sz="2533">
                <a:solidFill>
                  <a:schemeClr val="lt1"/>
                </a:solidFill>
              </a:rPr>
              <a:t>Risk is the probable frequency and probable magnitude of future events</a:t>
            </a:r>
            <a:endParaRPr sz="2533">
              <a:solidFill>
                <a:schemeClr val="lt1"/>
              </a:solidFill>
            </a:endParaRPr>
          </a:p>
          <a:p>
            <a:pPr marL="609585" indent="-465655">
              <a:buClr>
                <a:schemeClr val="lt1"/>
              </a:buClr>
              <a:buSzPts val="1900"/>
              <a:buChar char="●"/>
            </a:pPr>
            <a:r>
              <a:rPr lang="en" sz="2533">
                <a:solidFill>
                  <a:schemeClr val="lt1"/>
                </a:solidFill>
              </a:rPr>
              <a:t>Risks are divided in 3 tiers based on their depth</a:t>
            </a:r>
            <a:endParaRPr sz="2533">
              <a:solidFill>
                <a:schemeClr val="lt1"/>
              </a:solidFill>
            </a:endParaRPr>
          </a:p>
        </p:txBody>
      </p:sp>
    </p:spTree>
    <p:extLst>
      <p:ext uri="{BB962C8B-B14F-4D97-AF65-F5344CB8AC3E}">
        <p14:creationId xmlns:p14="http://schemas.microsoft.com/office/powerpoint/2010/main" val="86536060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pic>
        <p:nvPicPr>
          <p:cNvPr id="188" name="Google Shape;188;p24"/>
          <p:cNvPicPr preferRelativeResize="0"/>
          <p:nvPr/>
        </p:nvPicPr>
        <p:blipFill>
          <a:blip r:embed="rId3">
            <a:alphaModFix/>
          </a:blip>
          <a:stretch>
            <a:fillRect/>
          </a:stretch>
        </p:blipFill>
        <p:spPr>
          <a:xfrm>
            <a:off x="0" y="0"/>
            <a:ext cx="12192000" cy="6858000"/>
          </a:xfrm>
          <a:prstGeom prst="rect">
            <a:avLst/>
          </a:prstGeom>
          <a:noFill/>
          <a:ln>
            <a:noFill/>
          </a:ln>
        </p:spPr>
      </p:pic>
      <p:sp>
        <p:nvSpPr>
          <p:cNvPr id="189" name="Google Shape;189;p24"/>
          <p:cNvSpPr txBox="1"/>
          <p:nvPr/>
        </p:nvSpPr>
        <p:spPr>
          <a:xfrm>
            <a:off x="415600" y="175601"/>
            <a:ext cx="6991200" cy="923289"/>
          </a:xfrm>
          <a:prstGeom prst="rect">
            <a:avLst/>
          </a:prstGeom>
          <a:noFill/>
          <a:ln w="9525" cap="flat" cmpd="sng">
            <a:solidFill>
              <a:schemeClr val="dk1"/>
            </a:solidFill>
            <a:prstDash val="solid"/>
            <a:round/>
            <a:headEnd type="none" w="sm" len="sm"/>
            <a:tailEnd type="none" w="sm" len="sm"/>
          </a:ln>
        </p:spPr>
        <p:txBody>
          <a:bodyPr spcFirstLastPara="1" wrap="square" lIns="121900" tIns="121900" rIns="121900" bIns="121900" anchor="t" anchorCtr="0">
            <a:spAutoFit/>
          </a:bodyPr>
          <a:lstStyle/>
          <a:p>
            <a:r>
              <a:rPr lang="en" sz="4400" b="1">
                <a:solidFill>
                  <a:schemeClr val="lt1"/>
                </a:solidFill>
              </a:rPr>
              <a:t>Modelling risk at scale</a:t>
            </a:r>
            <a:endParaRPr sz="4400" b="1">
              <a:solidFill>
                <a:schemeClr val="lt1"/>
              </a:solidFill>
            </a:endParaRPr>
          </a:p>
        </p:txBody>
      </p:sp>
      <p:sp>
        <p:nvSpPr>
          <p:cNvPr id="190" name="Google Shape;190;p24"/>
          <p:cNvSpPr txBox="1"/>
          <p:nvPr/>
        </p:nvSpPr>
        <p:spPr>
          <a:xfrm>
            <a:off x="406400" y="1614701"/>
            <a:ext cx="10958400" cy="4533829"/>
          </a:xfrm>
          <a:prstGeom prst="rect">
            <a:avLst/>
          </a:prstGeom>
          <a:noFill/>
          <a:ln>
            <a:noFill/>
          </a:ln>
        </p:spPr>
        <p:txBody>
          <a:bodyPr spcFirstLastPara="1" wrap="square" lIns="121900" tIns="121900" rIns="121900" bIns="121900" anchor="t" anchorCtr="0">
            <a:spAutoFit/>
          </a:bodyPr>
          <a:lstStyle/>
          <a:p>
            <a:pPr marL="609585" indent="-465655">
              <a:buClr>
                <a:schemeClr val="lt1"/>
              </a:buClr>
              <a:buSzPts val="1900"/>
              <a:buChar char="●"/>
            </a:pPr>
            <a:r>
              <a:rPr lang="en" sz="2533">
                <a:solidFill>
                  <a:schemeClr val="lt1"/>
                </a:solidFill>
              </a:rPr>
              <a:t>Quantitative models are used rather than qualitative</a:t>
            </a:r>
            <a:endParaRPr sz="2533">
              <a:solidFill>
                <a:schemeClr val="lt1"/>
              </a:solidFill>
            </a:endParaRPr>
          </a:p>
          <a:p>
            <a:pPr marL="609585" indent="-465655">
              <a:buClr>
                <a:schemeClr val="lt1"/>
              </a:buClr>
              <a:buSzPts val="1900"/>
              <a:buChar char="-"/>
            </a:pPr>
            <a:r>
              <a:rPr lang="en" sz="2533">
                <a:solidFill>
                  <a:schemeClr val="lt1"/>
                </a:solidFill>
              </a:rPr>
              <a:t>Cannot compare Project cost v/s Risk exposure reduction using colours</a:t>
            </a:r>
            <a:endParaRPr sz="2533">
              <a:solidFill>
                <a:schemeClr val="lt1"/>
              </a:solidFill>
            </a:endParaRPr>
          </a:p>
          <a:p>
            <a:pPr marL="609585" indent="-465655">
              <a:buClr>
                <a:schemeClr val="lt1"/>
              </a:buClr>
              <a:buSzPts val="1900"/>
              <a:buChar char="●"/>
            </a:pPr>
            <a:r>
              <a:rPr lang="en" sz="2533">
                <a:solidFill>
                  <a:schemeClr val="lt1"/>
                </a:solidFill>
              </a:rPr>
              <a:t>Hard to make decisions using colours</a:t>
            </a:r>
            <a:endParaRPr sz="2533">
              <a:solidFill>
                <a:schemeClr val="lt1"/>
              </a:solidFill>
            </a:endParaRPr>
          </a:p>
          <a:p>
            <a:pPr marL="609585" indent="-465655">
              <a:buClr>
                <a:schemeClr val="lt1"/>
              </a:buClr>
              <a:buSzPts val="1900"/>
              <a:buChar char="●"/>
            </a:pPr>
            <a:r>
              <a:rPr lang="en" sz="2533">
                <a:solidFill>
                  <a:schemeClr val="lt1"/>
                </a:solidFill>
              </a:rPr>
              <a:t>Netflix shifted from qualitative to quantitative</a:t>
            </a:r>
            <a:endParaRPr sz="2533">
              <a:solidFill>
                <a:schemeClr val="lt1"/>
              </a:solidFill>
            </a:endParaRPr>
          </a:p>
          <a:p>
            <a:endParaRPr sz="2533">
              <a:solidFill>
                <a:schemeClr val="lt1"/>
              </a:solidFill>
            </a:endParaRPr>
          </a:p>
          <a:p>
            <a:pPr marL="609585" indent="-465655">
              <a:buClr>
                <a:schemeClr val="lt1"/>
              </a:buClr>
              <a:buSzPts val="1900"/>
              <a:buChar char="●"/>
            </a:pPr>
            <a:r>
              <a:rPr lang="en" sz="2533">
                <a:solidFill>
                  <a:schemeClr val="lt1"/>
                </a:solidFill>
              </a:rPr>
              <a:t>Risk is the probable frequency and probable magnitude of future events</a:t>
            </a:r>
            <a:endParaRPr sz="2533">
              <a:solidFill>
                <a:schemeClr val="lt1"/>
              </a:solidFill>
            </a:endParaRPr>
          </a:p>
          <a:p>
            <a:pPr marL="609585" indent="-465655">
              <a:buClr>
                <a:schemeClr val="lt1"/>
              </a:buClr>
              <a:buSzPts val="1900"/>
              <a:buChar char="●"/>
            </a:pPr>
            <a:r>
              <a:rPr lang="en" sz="2533">
                <a:solidFill>
                  <a:schemeClr val="lt1"/>
                </a:solidFill>
              </a:rPr>
              <a:t>Risks are divided in 3 tiers based on their depth</a:t>
            </a:r>
            <a:endParaRPr sz="2533">
              <a:solidFill>
                <a:schemeClr val="lt1"/>
              </a:solidFill>
            </a:endParaRPr>
          </a:p>
          <a:p>
            <a:pPr marL="609585" indent="-465655">
              <a:buClr>
                <a:schemeClr val="lt1"/>
              </a:buClr>
              <a:buSzPts val="1900"/>
              <a:buChar char="●"/>
            </a:pPr>
            <a:r>
              <a:rPr lang="en" sz="2533">
                <a:solidFill>
                  <a:schemeClr val="lt1"/>
                </a:solidFill>
              </a:rPr>
              <a:t>Annualised loss= Frequency * Magnitude Distribution Mean</a:t>
            </a:r>
            <a:endParaRPr sz="2533">
              <a:solidFill>
                <a:schemeClr val="lt1"/>
              </a:solidFill>
            </a:endParaRPr>
          </a:p>
          <a:p>
            <a:endParaRPr sz="2533">
              <a:solidFill>
                <a:schemeClr val="lt1"/>
              </a:solidFill>
            </a:endParaRPr>
          </a:p>
        </p:txBody>
      </p:sp>
    </p:spTree>
    <p:extLst>
      <p:ext uri="{BB962C8B-B14F-4D97-AF65-F5344CB8AC3E}">
        <p14:creationId xmlns:p14="http://schemas.microsoft.com/office/powerpoint/2010/main" val="9036546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pic>
        <p:nvPicPr>
          <p:cNvPr id="195" name="Google Shape;195;p25"/>
          <p:cNvPicPr preferRelativeResize="0"/>
          <p:nvPr/>
        </p:nvPicPr>
        <p:blipFill>
          <a:blip r:embed="rId3">
            <a:alphaModFix/>
          </a:blip>
          <a:stretch>
            <a:fillRect/>
          </a:stretch>
        </p:blipFill>
        <p:spPr>
          <a:xfrm>
            <a:off x="0" y="0"/>
            <a:ext cx="12192000" cy="6858000"/>
          </a:xfrm>
          <a:prstGeom prst="rect">
            <a:avLst/>
          </a:prstGeom>
          <a:noFill/>
          <a:ln>
            <a:noFill/>
          </a:ln>
        </p:spPr>
      </p:pic>
      <p:sp>
        <p:nvSpPr>
          <p:cNvPr id="196" name="Google Shape;196;p25"/>
          <p:cNvSpPr txBox="1"/>
          <p:nvPr/>
        </p:nvSpPr>
        <p:spPr>
          <a:xfrm>
            <a:off x="415600" y="175600"/>
            <a:ext cx="6991200" cy="923289"/>
          </a:xfrm>
          <a:prstGeom prst="rect">
            <a:avLst/>
          </a:prstGeom>
          <a:noFill/>
          <a:ln w="9525" cap="flat" cmpd="sng">
            <a:solidFill>
              <a:schemeClr val="dk1"/>
            </a:solidFill>
            <a:prstDash val="solid"/>
            <a:round/>
            <a:headEnd type="none" w="sm" len="sm"/>
            <a:tailEnd type="none" w="sm" len="sm"/>
          </a:ln>
        </p:spPr>
        <p:txBody>
          <a:bodyPr spcFirstLastPara="1" wrap="square" lIns="121900" tIns="121900" rIns="121900" bIns="121900" anchor="t" anchorCtr="0">
            <a:spAutoFit/>
          </a:bodyPr>
          <a:lstStyle/>
          <a:p>
            <a:r>
              <a:rPr lang="en" sz="4400" b="1">
                <a:solidFill>
                  <a:schemeClr val="lt1"/>
                </a:solidFill>
              </a:rPr>
              <a:t>Decision making</a:t>
            </a:r>
            <a:endParaRPr sz="4400" b="1">
              <a:solidFill>
                <a:schemeClr val="lt1"/>
              </a:solidFill>
            </a:endParaRPr>
          </a:p>
        </p:txBody>
      </p:sp>
      <p:sp>
        <p:nvSpPr>
          <p:cNvPr id="197" name="Google Shape;197;p25"/>
          <p:cNvSpPr txBox="1"/>
          <p:nvPr/>
        </p:nvSpPr>
        <p:spPr>
          <a:xfrm>
            <a:off x="406400" y="1653903"/>
            <a:ext cx="10350800" cy="2195112"/>
          </a:xfrm>
          <a:prstGeom prst="rect">
            <a:avLst/>
          </a:prstGeom>
          <a:noFill/>
          <a:ln>
            <a:noFill/>
          </a:ln>
        </p:spPr>
        <p:txBody>
          <a:bodyPr spcFirstLastPara="1" wrap="square" lIns="121900" tIns="121900" rIns="121900" bIns="121900" anchor="t" anchorCtr="0">
            <a:spAutoFit/>
          </a:bodyPr>
          <a:lstStyle/>
          <a:p>
            <a:pPr marL="609585" indent="-465655">
              <a:buClr>
                <a:schemeClr val="lt1"/>
              </a:buClr>
              <a:buSzPts val="1900"/>
              <a:buChar char="●"/>
            </a:pPr>
            <a:r>
              <a:rPr lang="en" sz="2533" dirty="0">
                <a:solidFill>
                  <a:schemeClr val="lt1"/>
                </a:solidFill>
              </a:rPr>
              <a:t>How decisions are made after risk analysis ?</a:t>
            </a:r>
          </a:p>
          <a:p>
            <a:pPr marL="609585" indent="-465655">
              <a:buClr>
                <a:schemeClr val="lt1"/>
              </a:buClr>
              <a:buSzPts val="1900"/>
              <a:buFontTx/>
              <a:buChar char="●"/>
            </a:pPr>
            <a:r>
              <a:rPr lang="en-US" sz="2533" dirty="0">
                <a:solidFill>
                  <a:schemeClr val="lt1"/>
                </a:solidFill>
              </a:rPr>
              <a:t>Risk of an external actor impacting the confidentiality of     sensitive data via an application attack</a:t>
            </a:r>
            <a:endParaRPr sz="2533" dirty="0">
              <a:solidFill>
                <a:schemeClr val="lt1"/>
              </a:solidFill>
            </a:endParaRPr>
          </a:p>
          <a:p>
            <a:pPr marL="609585" indent="-465655">
              <a:buClr>
                <a:schemeClr val="lt1"/>
              </a:buClr>
              <a:buSzPts val="1900"/>
              <a:buChar char="●"/>
            </a:pPr>
            <a:r>
              <a:rPr lang="en" sz="2533" dirty="0">
                <a:solidFill>
                  <a:schemeClr val="lt1"/>
                </a:solidFill>
              </a:rPr>
              <a:t>Reduction in loss &gt; Investment in detection control ?</a:t>
            </a:r>
            <a:endParaRPr sz="2533" dirty="0">
              <a:solidFill>
                <a:schemeClr val="lt1"/>
              </a:solidFill>
            </a:endParaRPr>
          </a:p>
          <a:p>
            <a:pPr marL="609585" indent="-465655">
              <a:buClr>
                <a:schemeClr val="lt1"/>
              </a:buClr>
              <a:buSzPts val="1900"/>
              <a:buChar char="●"/>
            </a:pPr>
            <a:r>
              <a:rPr lang="en" sz="2533" dirty="0">
                <a:solidFill>
                  <a:schemeClr val="lt1"/>
                </a:solidFill>
              </a:rPr>
              <a:t>Impact of better detection control in loss reduction </a:t>
            </a:r>
            <a:endParaRPr sz="2533" dirty="0">
              <a:solidFill>
                <a:schemeClr val="lt1"/>
              </a:solidFill>
            </a:endParaRPr>
          </a:p>
        </p:txBody>
      </p:sp>
    </p:spTree>
    <p:extLst>
      <p:ext uri="{BB962C8B-B14F-4D97-AF65-F5344CB8AC3E}">
        <p14:creationId xmlns:p14="http://schemas.microsoft.com/office/powerpoint/2010/main" val="259901078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483;g1257d0bf7be_1_24">
            <a:extLst>
              <a:ext uri="{FF2B5EF4-FFF2-40B4-BE49-F238E27FC236}">
                <a16:creationId xmlns:a16="http://schemas.microsoft.com/office/drawing/2014/main" id="{BF520774-D339-474C-855E-FB4D1CF8A428}"/>
              </a:ext>
            </a:extLst>
          </p:cNvPr>
          <p:cNvSpPr txBox="1"/>
          <p:nvPr/>
        </p:nvSpPr>
        <p:spPr>
          <a:xfrm>
            <a:off x="353457" y="104579"/>
            <a:ext cx="3836803" cy="677068"/>
          </a:xfrm>
          <a:prstGeom prst="rect">
            <a:avLst/>
          </a:prstGeom>
          <a:noFill/>
          <a:ln w="9525" cap="flat" cmpd="sng">
            <a:solidFill>
              <a:schemeClr val="dk1"/>
            </a:solidFill>
            <a:prstDash val="solid"/>
            <a:round/>
            <a:headEnd type="none" w="sm" len="sm"/>
            <a:tailEnd type="none" w="sm" len="sm"/>
          </a:ln>
        </p:spPr>
        <p:txBody>
          <a:bodyPr spcFirstLastPara="1" wrap="square" lIns="121900" tIns="121900" rIns="121900" bIns="121900" anchor="t" anchorCtr="0">
            <a:spAutoFit/>
          </a:bodyPr>
          <a:lstStyle/>
          <a:p>
            <a:pPr marL="0" marR="0" lvl="0" indent="0" algn="l" rtl="0">
              <a:spcBef>
                <a:spcPts val="0"/>
              </a:spcBef>
              <a:spcAft>
                <a:spcPts val="0"/>
              </a:spcAft>
              <a:buNone/>
            </a:pPr>
            <a:r>
              <a:rPr lang="en-US" sz="2800" b="1" u="sng" dirty="0">
                <a:solidFill>
                  <a:schemeClr val="lt1"/>
                </a:solidFill>
                <a:latin typeface="Trebuchet MS"/>
                <a:ea typeface="Trebuchet MS"/>
                <a:cs typeface="Trebuchet MS"/>
                <a:sym typeface="Trebuchet MS"/>
              </a:rPr>
              <a:t>References</a:t>
            </a:r>
            <a:endParaRPr sz="2800" b="1" u="sng" dirty="0">
              <a:solidFill>
                <a:schemeClr val="lt1"/>
              </a:solidFill>
              <a:latin typeface="Trebuchet MS"/>
              <a:ea typeface="Trebuchet MS"/>
              <a:cs typeface="Trebuchet MS"/>
              <a:sym typeface="Trebuchet MS"/>
            </a:endParaRPr>
          </a:p>
        </p:txBody>
      </p:sp>
      <p:sp>
        <p:nvSpPr>
          <p:cNvPr id="3" name="Google Shape;484;g1257d0bf7be_1_24">
            <a:extLst>
              <a:ext uri="{FF2B5EF4-FFF2-40B4-BE49-F238E27FC236}">
                <a16:creationId xmlns:a16="http://schemas.microsoft.com/office/drawing/2014/main" id="{0D9BC923-0EEA-4881-B7B2-757D8F261376}"/>
              </a:ext>
            </a:extLst>
          </p:cNvPr>
          <p:cNvSpPr txBox="1"/>
          <p:nvPr/>
        </p:nvSpPr>
        <p:spPr>
          <a:xfrm>
            <a:off x="0" y="705192"/>
            <a:ext cx="11308865" cy="5447615"/>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Clr>
                <a:schemeClr val="lt1"/>
              </a:buClr>
              <a:buSzPts val="1400"/>
              <a:buFont typeface="Trebuchet MS"/>
              <a:buChar char="●"/>
            </a:pPr>
            <a:r>
              <a:rPr lang="en-US" u="sng" dirty="0">
                <a:solidFill>
                  <a:schemeClr val="hlink"/>
                </a:solidFill>
                <a:latin typeface="Trebuchet MS"/>
                <a:ea typeface="Trebuchet MS"/>
                <a:cs typeface="Trebuchet MS"/>
                <a:sym typeface="Trebuchet MS"/>
                <a:hlinkClick r:id="rId2"/>
              </a:rPr>
              <a:t>https://www.youtube.com/watch?v=ymtq8yjmD9I&amp;ab_channel=nullQueries</a:t>
            </a:r>
            <a:endParaRPr dirty="0">
              <a:solidFill>
                <a:schemeClr val="lt1"/>
              </a:solidFill>
              <a:latin typeface="Trebuchet MS"/>
              <a:ea typeface="Trebuchet MS"/>
              <a:cs typeface="Trebuchet MS"/>
              <a:sym typeface="Trebuchet MS"/>
            </a:endParaRPr>
          </a:p>
          <a:p>
            <a:pPr marL="457200" lvl="0" indent="0" algn="l" rtl="0">
              <a:spcBef>
                <a:spcPts val="0"/>
              </a:spcBef>
              <a:spcAft>
                <a:spcPts val="0"/>
              </a:spcAft>
              <a:buNone/>
            </a:pPr>
            <a:endParaRPr dirty="0">
              <a:solidFill>
                <a:schemeClr val="lt1"/>
              </a:solidFill>
              <a:latin typeface="Trebuchet MS"/>
              <a:ea typeface="Trebuchet MS"/>
              <a:cs typeface="Trebuchet MS"/>
              <a:sym typeface="Trebuchet MS"/>
            </a:endParaRPr>
          </a:p>
          <a:p>
            <a:pPr marL="457200" lvl="0" indent="-317500" algn="l" rtl="0">
              <a:spcBef>
                <a:spcPts val="0"/>
              </a:spcBef>
              <a:spcAft>
                <a:spcPts val="0"/>
              </a:spcAft>
              <a:buClr>
                <a:schemeClr val="lt1"/>
              </a:buClr>
              <a:buSzPts val="1400"/>
              <a:buFont typeface="Trebuchet MS"/>
              <a:buChar char="●"/>
            </a:pPr>
            <a:r>
              <a:rPr lang="en-US" u="sng" dirty="0">
                <a:solidFill>
                  <a:schemeClr val="hlink"/>
                </a:solidFill>
                <a:latin typeface="Trebuchet MS"/>
                <a:ea typeface="Trebuchet MS"/>
                <a:cs typeface="Trebuchet MS"/>
                <a:sym typeface="Trebuchet MS"/>
                <a:hlinkClick r:id="rId3"/>
              </a:rPr>
              <a:t>https://www.youtube.com/watch?v=wgQkqPmDIAQ</a:t>
            </a:r>
            <a:endParaRPr dirty="0">
              <a:solidFill>
                <a:schemeClr val="lt1"/>
              </a:solidFill>
              <a:latin typeface="Trebuchet MS"/>
              <a:ea typeface="Trebuchet MS"/>
              <a:cs typeface="Trebuchet MS"/>
              <a:sym typeface="Trebuchet MS"/>
            </a:endParaRPr>
          </a:p>
          <a:p>
            <a:pPr marL="457200" lvl="0" indent="0" algn="l" rtl="0">
              <a:spcBef>
                <a:spcPts val="0"/>
              </a:spcBef>
              <a:spcAft>
                <a:spcPts val="0"/>
              </a:spcAft>
              <a:buNone/>
            </a:pPr>
            <a:endParaRPr dirty="0">
              <a:solidFill>
                <a:schemeClr val="lt1"/>
              </a:solidFill>
              <a:latin typeface="Trebuchet MS"/>
              <a:ea typeface="Trebuchet MS"/>
              <a:cs typeface="Trebuchet MS"/>
              <a:sym typeface="Trebuchet MS"/>
            </a:endParaRPr>
          </a:p>
          <a:p>
            <a:pPr marL="457200" lvl="0" indent="-317500" algn="l" rtl="0">
              <a:spcBef>
                <a:spcPts val="0"/>
              </a:spcBef>
              <a:spcAft>
                <a:spcPts val="0"/>
              </a:spcAft>
              <a:buClr>
                <a:schemeClr val="lt1"/>
              </a:buClr>
              <a:buSzPts val="1400"/>
              <a:buFont typeface="Trebuchet MS"/>
              <a:buChar char="●"/>
            </a:pPr>
            <a:r>
              <a:rPr lang="en-US" u="sng" dirty="0">
                <a:solidFill>
                  <a:schemeClr val="hlink"/>
                </a:solidFill>
                <a:latin typeface="Trebuchet MS"/>
                <a:ea typeface="Trebuchet MS"/>
                <a:cs typeface="Trebuchet MS"/>
                <a:sym typeface="Trebuchet MS"/>
                <a:hlinkClick r:id="rId4"/>
              </a:rPr>
              <a:t>https://about.netflix.com/en/news/how-netflix-works-with-isps-around-the-globe-to-deliver-a-great-viewing-experience</a:t>
            </a:r>
            <a:endParaRPr dirty="0">
              <a:solidFill>
                <a:schemeClr val="lt1"/>
              </a:solidFill>
              <a:latin typeface="Trebuchet MS"/>
              <a:ea typeface="Trebuchet MS"/>
              <a:cs typeface="Trebuchet MS"/>
              <a:sym typeface="Trebuchet MS"/>
            </a:endParaRPr>
          </a:p>
          <a:p>
            <a:pPr marL="457200" lvl="0" indent="0" algn="l" rtl="0">
              <a:spcBef>
                <a:spcPts val="0"/>
              </a:spcBef>
              <a:spcAft>
                <a:spcPts val="0"/>
              </a:spcAft>
              <a:buNone/>
            </a:pPr>
            <a:endParaRPr dirty="0">
              <a:solidFill>
                <a:schemeClr val="lt1"/>
              </a:solidFill>
              <a:latin typeface="Trebuchet MS"/>
              <a:ea typeface="Trebuchet MS"/>
              <a:cs typeface="Trebuchet MS"/>
              <a:sym typeface="Trebuchet MS"/>
            </a:endParaRPr>
          </a:p>
          <a:p>
            <a:pPr marL="457200" lvl="0" indent="-317500" algn="l" rtl="0">
              <a:spcBef>
                <a:spcPts val="0"/>
              </a:spcBef>
              <a:spcAft>
                <a:spcPts val="0"/>
              </a:spcAft>
              <a:buClr>
                <a:schemeClr val="lt1"/>
              </a:buClr>
              <a:buSzPts val="1400"/>
              <a:buFont typeface="Trebuchet MS"/>
              <a:buChar char="●"/>
            </a:pPr>
            <a:r>
              <a:rPr lang="en-US" u="sng" dirty="0">
                <a:solidFill>
                  <a:schemeClr val="hlink"/>
                </a:solidFill>
                <a:latin typeface="Trebuchet MS"/>
                <a:ea typeface="Trebuchet MS"/>
                <a:cs typeface="Trebuchet MS"/>
                <a:sym typeface="Trebuchet MS"/>
                <a:hlinkClick r:id="rId5"/>
              </a:rPr>
              <a:t>https://openconnect.netflix.com/en/</a:t>
            </a:r>
            <a:endParaRPr dirty="0">
              <a:solidFill>
                <a:schemeClr val="lt1"/>
              </a:solidFill>
              <a:latin typeface="Trebuchet MS"/>
              <a:ea typeface="Trebuchet MS"/>
              <a:cs typeface="Trebuchet MS"/>
              <a:sym typeface="Trebuchet MS"/>
            </a:endParaRPr>
          </a:p>
          <a:p>
            <a:pPr marL="457200" lvl="0" indent="0" algn="l" rtl="0">
              <a:spcBef>
                <a:spcPts val="0"/>
              </a:spcBef>
              <a:spcAft>
                <a:spcPts val="0"/>
              </a:spcAft>
              <a:buNone/>
            </a:pPr>
            <a:endParaRPr dirty="0">
              <a:solidFill>
                <a:schemeClr val="lt1"/>
              </a:solidFill>
              <a:latin typeface="Trebuchet MS"/>
              <a:ea typeface="Trebuchet MS"/>
              <a:cs typeface="Trebuchet MS"/>
              <a:sym typeface="Trebuchet MS"/>
            </a:endParaRPr>
          </a:p>
          <a:p>
            <a:pPr marL="457200" lvl="0" indent="-317500" algn="l" rtl="0">
              <a:spcBef>
                <a:spcPts val="0"/>
              </a:spcBef>
              <a:spcAft>
                <a:spcPts val="0"/>
              </a:spcAft>
              <a:buClr>
                <a:schemeClr val="lt1"/>
              </a:buClr>
              <a:buSzPts val="1400"/>
              <a:buFont typeface="Trebuchet MS"/>
              <a:buChar char="●"/>
            </a:pPr>
            <a:r>
              <a:rPr lang="en-US" u="sng" dirty="0">
                <a:solidFill>
                  <a:schemeClr val="hlink"/>
                </a:solidFill>
                <a:latin typeface="Trebuchet MS"/>
                <a:ea typeface="Trebuchet MS"/>
                <a:cs typeface="Trebuchet MS"/>
                <a:sym typeface="Trebuchet MS"/>
                <a:hlinkClick r:id="rId6"/>
              </a:rPr>
              <a:t>https://www.youtube.com/watch?v=CZ3wIuvmHeM</a:t>
            </a:r>
            <a:endParaRPr dirty="0">
              <a:solidFill>
                <a:schemeClr val="lt1"/>
              </a:solidFill>
              <a:latin typeface="Trebuchet MS"/>
              <a:ea typeface="Trebuchet MS"/>
              <a:cs typeface="Trebuchet MS"/>
              <a:sym typeface="Trebuchet MS"/>
            </a:endParaRPr>
          </a:p>
          <a:p>
            <a:pPr marL="457200" lvl="0" indent="0" algn="l" rtl="0">
              <a:spcBef>
                <a:spcPts val="0"/>
              </a:spcBef>
              <a:spcAft>
                <a:spcPts val="0"/>
              </a:spcAft>
              <a:buNone/>
            </a:pPr>
            <a:endParaRPr dirty="0">
              <a:solidFill>
                <a:schemeClr val="lt1"/>
              </a:solidFill>
              <a:latin typeface="Trebuchet MS"/>
              <a:ea typeface="Trebuchet MS"/>
              <a:cs typeface="Trebuchet MS"/>
              <a:sym typeface="Trebuchet MS"/>
            </a:endParaRPr>
          </a:p>
          <a:p>
            <a:pPr marL="457200" lvl="0" indent="-317500" algn="l" rtl="0">
              <a:spcBef>
                <a:spcPts val="0"/>
              </a:spcBef>
              <a:spcAft>
                <a:spcPts val="0"/>
              </a:spcAft>
              <a:buClr>
                <a:schemeClr val="lt1"/>
              </a:buClr>
              <a:buSzPts val="1400"/>
              <a:buFont typeface="Trebuchet MS"/>
              <a:buChar char="●"/>
            </a:pPr>
            <a:r>
              <a:rPr lang="en-US" u="sng" dirty="0">
                <a:solidFill>
                  <a:schemeClr val="hlink"/>
                </a:solidFill>
                <a:latin typeface="Trebuchet MS"/>
                <a:ea typeface="Trebuchet MS"/>
                <a:cs typeface="Trebuchet MS"/>
                <a:sym typeface="Trebuchet MS"/>
                <a:hlinkClick r:id="rId7"/>
              </a:rPr>
              <a:t>https://aws.amazon.com/microservices/</a:t>
            </a:r>
            <a:endParaRPr dirty="0">
              <a:solidFill>
                <a:schemeClr val="lt1"/>
              </a:solidFill>
              <a:latin typeface="Trebuchet MS"/>
              <a:ea typeface="Trebuchet MS"/>
              <a:cs typeface="Trebuchet MS"/>
              <a:sym typeface="Trebuchet MS"/>
            </a:endParaRPr>
          </a:p>
          <a:p>
            <a:pPr marL="457200" lvl="0" indent="0" algn="l" rtl="0">
              <a:spcBef>
                <a:spcPts val="0"/>
              </a:spcBef>
              <a:spcAft>
                <a:spcPts val="0"/>
              </a:spcAft>
              <a:buNone/>
            </a:pPr>
            <a:endParaRPr dirty="0">
              <a:solidFill>
                <a:schemeClr val="lt1"/>
              </a:solidFill>
              <a:latin typeface="Trebuchet MS"/>
              <a:ea typeface="Trebuchet MS"/>
              <a:cs typeface="Trebuchet MS"/>
              <a:sym typeface="Trebuchet MS"/>
            </a:endParaRPr>
          </a:p>
          <a:p>
            <a:pPr marL="457200" lvl="0" indent="-317500" algn="l" rtl="0">
              <a:spcBef>
                <a:spcPts val="0"/>
              </a:spcBef>
              <a:spcAft>
                <a:spcPts val="0"/>
              </a:spcAft>
              <a:buClr>
                <a:schemeClr val="lt1"/>
              </a:buClr>
              <a:buSzPts val="1400"/>
              <a:buFont typeface="Trebuchet MS"/>
              <a:buChar char="●"/>
            </a:pPr>
            <a:r>
              <a:rPr lang="en-US" u="sng" dirty="0">
                <a:solidFill>
                  <a:schemeClr val="hlink"/>
                </a:solidFill>
                <a:latin typeface="Trebuchet MS"/>
                <a:ea typeface="Trebuchet MS"/>
                <a:cs typeface="Trebuchet MS"/>
                <a:sym typeface="Trebuchet MS"/>
                <a:hlinkClick r:id="rId8"/>
              </a:rPr>
              <a:t>https://readwrite.com/how-netflix-adopted-nosql/</a:t>
            </a:r>
            <a:endParaRPr dirty="0">
              <a:solidFill>
                <a:schemeClr val="lt1"/>
              </a:solidFill>
              <a:latin typeface="Trebuchet MS"/>
              <a:ea typeface="Trebuchet MS"/>
              <a:cs typeface="Trebuchet MS"/>
              <a:sym typeface="Trebuchet MS"/>
            </a:endParaRPr>
          </a:p>
          <a:p>
            <a:pPr marL="457200" lvl="0" indent="0" algn="l" rtl="0">
              <a:spcBef>
                <a:spcPts val="0"/>
              </a:spcBef>
              <a:spcAft>
                <a:spcPts val="0"/>
              </a:spcAft>
              <a:buNone/>
            </a:pPr>
            <a:endParaRPr dirty="0">
              <a:solidFill>
                <a:schemeClr val="lt1"/>
              </a:solidFill>
              <a:latin typeface="Trebuchet MS"/>
              <a:ea typeface="Trebuchet MS"/>
              <a:cs typeface="Trebuchet MS"/>
              <a:sym typeface="Trebuchet MS"/>
            </a:endParaRPr>
          </a:p>
          <a:p>
            <a:pPr marL="457200" lvl="0" indent="-317500" algn="l" rtl="0">
              <a:spcBef>
                <a:spcPts val="0"/>
              </a:spcBef>
              <a:spcAft>
                <a:spcPts val="0"/>
              </a:spcAft>
              <a:buClr>
                <a:schemeClr val="lt1"/>
              </a:buClr>
              <a:buSzPts val="1400"/>
              <a:buFont typeface="Trebuchet MS"/>
              <a:buChar char="●"/>
            </a:pPr>
            <a:r>
              <a:rPr lang="en-US" u="sng" dirty="0">
                <a:solidFill>
                  <a:schemeClr val="hlink"/>
                </a:solidFill>
                <a:latin typeface="Trebuchet MS"/>
                <a:ea typeface="Trebuchet MS"/>
                <a:cs typeface="Trebuchet MS"/>
                <a:sym typeface="Trebuchet MS"/>
                <a:hlinkClick r:id="rId9"/>
              </a:rPr>
              <a:t>https://aws.amazon.com/solutions/case-studies/netflix/</a:t>
            </a:r>
            <a:endParaRPr dirty="0">
              <a:solidFill>
                <a:schemeClr val="lt1"/>
              </a:solidFill>
              <a:latin typeface="Trebuchet MS"/>
              <a:ea typeface="Trebuchet MS"/>
              <a:cs typeface="Trebuchet MS"/>
              <a:sym typeface="Trebuchet MS"/>
            </a:endParaRPr>
          </a:p>
          <a:p>
            <a:pPr marL="457200" lvl="0" indent="0" algn="l" rtl="0">
              <a:spcBef>
                <a:spcPts val="0"/>
              </a:spcBef>
              <a:spcAft>
                <a:spcPts val="0"/>
              </a:spcAft>
              <a:buNone/>
            </a:pPr>
            <a:endParaRPr dirty="0">
              <a:solidFill>
                <a:schemeClr val="lt1"/>
              </a:solidFill>
              <a:latin typeface="Trebuchet MS"/>
              <a:ea typeface="Trebuchet MS"/>
              <a:cs typeface="Trebuchet MS"/>
              <a:sym typeface="Trebuchet MS"/>
            </a:endParaRPr>
          </a:p>
          <a:p>
            <a:pPr marL="457200" lvl="0" indent="-317500" algn="l" rtl="0">
              <a:spcBef>
                <a:spcPts val="0"/>
              </a:spcBef>
              <a:spcAft>
                <a:spcPts val="0"/>
              </a:spcAft>
              <a:buClr>
                <a:schemeClr val="lt1"/>
              </a:buClr>
              <a:buSzPts val="1400"/>
              <a:buFont typeface="Trebuchet MS"/>
              <a:buChar char="●"/>
            </a:pPr>
            <a:r>
              <a:rPr lang="en-US" u="sng" dirty="0">
                <a:solidFill>
                  <a:schemeClr val="hlink"/>
                </a:solidFill>
                <a:latin typeface="Trebuchet MS"/>
                <a:ea typeface="Trebuchet MS"/>
                <a:cs typeface="Trebuchet MS"/>
                <a:sym typeface="Trebuchet MS"/>
                <a:hlinkClick r:id="rId10"/>
              </a:rPr>
              <a:t>https://www.fool.com/investing/2022/01/23/netflix-stock-crashes-22-is-it-a-good-value-stock/</a:t>
            </a:r>
            <a:endParaRPr dirty="0">
              <a:solidFill>
                <a:schemeClr val="lt1"/>
              </a:solidFill>
              <a:latin typeface="Trebuchet MS"/>
              <a:ea typeface="Trebuchet MS"/>
              <a:cs typeface="Trebuchet MS"/>
              <a:sym typeface="Trebuchet MS"/>
            </a:endParaRPr>
          </a:p>
          <a:p>
            <a:pPr marL="0" lvl="0" indent="0" algn="l" rtl="0">
              <a:spcBef>
                <a:spcPts val="0"/>
              </a:spcBef>
              <a:spcAft>
                <a:spcPts val="0"/>
              </a:spcAft>
              <a:buNone/>
            </a:pPr>
            <a:endParaRPr dirty="0">
              <a:solidFill>
                <a:schemeClr val="lt1"/>
              </a:solidFill>
              <a:latin typeface="Trebuchet MS"/>
              <a:ea typeface="Trebuchet MS"/>
              <a:cs typeface="Trebuchet MS"/>
              <a:sym typeface="Trebuchet MS"/>
            </a:endParaRPr>
          </a:p>
        </p:txBody>
      </p:sp>
    </p:spTree>
    <p:extLst>
      <p:ext uri="{BB962C8B-B14F-4D97-AF65-F5344CB8AC3E}">
        <p14:creationId xmlns:p14="http://schemas.microsoft.com/office/powerpoint/2010/main" val="296429790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pic>
        <p:nvPicPr>
          <p:cNvPr id="202" name="Google Shape;202;p26"/>
          <p:cNvPicPr preferRelativeResize="0"/>
          <p:nvPr/>
        </p:nvPicPr>
        <p:blipFill>
          <a:blip r:embed="rId3">
            <a:alphaModFix/>
          </a:blip>
          <a:stretch>
            <a:fillRect/>
          </a:stretch>
        </p:blipFill>
        <p:spPr>
          <a:xfrm>
            <a:off x="0" y="0"/>
            <a:ext cx="12192000" cy="6858000"/>
          </a:xfrm>
          <a:prstGeom prst="rect">
            <a:avLst/>
          </a:prstGeom>
          <a:noFill/>
          <a:ln>
            <a:noFill/>
          </a:ln>
        </p:spPr>
      </p:pic>
      <p:sp>
        <p:nvSpPr>
          <p:cNvPr id="203" name="Google Shape;203;p26"/>
          <p:cNvSpPr/>
          <p:nvPr/>
        </p:nvSpPr>
        <p:spPr>
          <a:xfrm>
            <a:off x="1561701" y="2100300"/>
            <a:ext cx="9225268" cy="2252291"/>
          </a:xfrm>
          <a:prstGeom prst="rect">
            <a:avLst/>
          </a:prstGeom>
        </p:spPr>
        <p:txBody>
          <a:bodyPr>
            <a:prstTxWarp prst="textPlain">
              <a:avLst/>
            </a:prstTxWarp>
          </a:bodyPr>
          <a:lstStyle/>
          <a:p>
            <a:pPr lvl="0" algn="ctr"/>
            <a:r>
              <a:rPr sz="2400">
                <a:ln w="9525" cap="flat" cmpd="sng">
                  <a:solidFill>
                    <a:schemeClr val="dk2"/>
                  </a:solidFill>
                  <a:prstDash val="solid"/>
                  <a:round/>
                  <a:headEnd type="none" w="sm" len="sm"/>
                  <a:tailEnd type="none" w="sm" len="sm"/>
                </a:ln>
                <a:solidFill>
                  <a:schemeClr val="lt2"/>
                </a:solidFill>
                <a:latin typeface="Pacifico"/>
              </a:rPr>
              <a:t>Thank You</a:t>
            </a:r>
          </a:p>
        </p:txBody>
      </p:sp>
    </p:spTree>
    <p:extLst>
      <p:ext uri="{BB962C8B-B14F-4D97-AF65-F5344CB8AC3E}">
        <p14:creationId xmlns:p14="http://schemas.microsoft.com/office/powerpoint/2010/main" val="38651463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2">
            <a:extLst>
              <a:ext uri="{FF2B5EF4-FFF2-40B4-BE49-F238E27FC236}">
                <a16:creationId xmlns:a16="http://schemas.microsoft.com/office/drawing/2014/main" id="{C7B42D23-9360-4606-A15A-C4A0D39C6184}"/>
              </a:ext>
            </a:extLst>
          </p:cNvPr>
          <p:cNvSpPr txBox="1">
            <a:spLocks/>
          </p:cNvSpPr>
          <p:nvPr/>
        </p:nvSpPr>
        <p:spPr>
          <a:xfrm>
            <a:off x="147961" y="299544"/>
            <a:ext cx="5948039" cy="3855206"/>
          </a:xfrm>
          <a:prstGeom prst="rect">
            <a:avLst/>
          </a:prstGeom>
        </p:spPr>
        <p:txBody>
          <a:bodyPr>
            <a:normAutofit fontScale="4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base">
              <a:lnSpc>
                <a:spcPts val="2100"/>
              </a:lnSpc>
            </a:pPr>
            <a:r>
              <a:rPr lang="en-IN" sz="5100" dirty="0">
                <a:effectLst/>
                <a:latin typeface="Calibri" panose="020F0502020204030204" pitchFamily="34" charset="0"/>
                <a:ea typeface="Times New Roman" panose="02020603050405020304" pitchFamily="18" charset="0"/>
              </a:rPr>
              <a:t>The key trends that are driving the exponential growth and are implemented in the current business model of Netflix are:</a:t>
            </a:r>
          </a:p>
          <a:p>
            <a:pPr marL="0" indent="0" fontAlgn="base">
              <a:lnSpc>
                <a:spcPts val="2100"/>
              </a:lnSpc>
              <a:buNone/>
            </a:pPr>
            <a:endParaRPr lang="en-IN" sz="2400" dirty="0">
              <a:effectLst/>
              <a:latin typeface="Calibri" panose="020F0502020204030204" pitchFamily="34" charset="0"/>
              <a:ea typeface="Times New Roman" panose="02020603050405020304" pitchFamily="18" charset="0"/>
            </a:endParaRPr>
          </a:p>
          <a:p>
            <a:pPr lvl="1" fontAlgn="base">
              <a:lnSpc>
                <a:spcPts val="2100"/>
              </a:lnSpc>
            </a:pPr>
            <a:r>
              <a:rPr lang="en-IN" sz="5100" b="1" u="sng" dirty="0">
                <a:solidFill>
                  <a:srgbClr val="FF0000"/>
                </a:solidFill>
                <a:effectLst/>
                <a:latin typeface="Calibri" panose="020F0502020204030204" pitchFamily="34" charset="0"/>
                <a:ea typeface="Times New Roman" panose="02020603050405020304" pitchFamily="18" charset="0"/>
                <a:cs typeface="Calibri" panose="020F0502020204030204" pitchFamily="34" charset="0"/>
              </a:rPr>
              <a:t>Technology</a:t>
            </a:r>
            <a:endParaRPr lang="en-IN" sz="5100" b="1" u="sng" dirty="0">
              <a:solidFill>
                <a:srgbClr val="FF0000"/>
              </a:solidFill>
              <a:latin typeface="Calibri" panose="020F0502020204030204" pitchFamily="34" charset="0"/>
              <a:ea typeface="Times New Roman" panose="02020603050405020304" pitchFamily="18" charset="0"/>
              <a:cs typeface="Calibri" panose="020F0502020204030204" pitchFamily="34" charset="0"/>
            </a:endParaRPr>
          </a:p>
          <a:p>
            <a:pPr marL="457200" lvl="1" indent="0" fontAlgn="base">
              <a:lnSpc>
                <a:spcPts val="2100"/>
              </a:lnSpc>
              <a:buNone/>
            </a:pPr>
            <a:r>
              <a:rPr lang="en-IN" sz="5100" dirty="0">
                <a:effectLst/>
                <a:latin typeface="Calibri" panose="020F0502020204030204" pitchFamily="34" charset="0"/>
                <a:ea typeface="Times New Roman" panose="02020603050405020304" pitchFamily="18" charset="0"/>
                <a:cs typeface="Calibri" panose="020F0502020204030204" pitchFamily="34" charset="0"/>
              </a:rPr>
              <a:t> </a:t>
            </a:r>
          </a:p>
          <a:p>
            <a:pPr lvl="1" fontAlgn="base">
              <a:lnSpc>
                <a:spcPts val="2100"/>
              </a:lnSpc>
            </a:pPr>
            <a:r>
              <a:rPr lang="en-IN" sz="5100" b="1" u="sng" dirty="0">
                <a:solidFill>
                  <a:srgbClr val="FF0000"/>
                </a:solidFill>
                <a:effectLst/>
                <a:latin typeface="Calibri" panose="020F0502020204030204" pitchFamily="34" charset="0"/>
                <a:ea typeface="Times New Roman" panose="02020603050405020304" pitchFamily="18" charset="0"/>
                <a:cs typeface="Calibri" panose="020F0502020204030204" pitchFamily="34" charset="0"/>
              </a:rPr>
              <a:t>Comfort</a:t>
            </a:r>
            <a:r>
              <a:rPr lang="en-IN" sz="5100" dirty="0">
                <a:effectLst/>
                <a:latin typeface="Calibri" panose="020F0502020204030204" pitchFamily="34" charset="0"/>
                <a:ea typeface="Times New Roman" panose="02020603050405020304" pitchFamily="18" charset="0"/>
                <a:cs typeface="Calibri" panose="020F0502020204030204" pitchFamily="34" charset="0"/>
              </a:rPr>
              <a:t> </a:t>
            </a:r>
          </a:p>
          <a:p>
            <a:pPr marL="457200" lvl="1" indent="0" fontAlgn="base">
              <a:lnSpc>
                <a:spcPts val="2100"/>
              </a:lnSpc>
              <a:buNone/>
            </a:pPr>
            <a:endParaRPr lang="en-IN" sz="5100" dirty="0">
              <a:effectLst/>
              <a:latin typeface="Calibri" panose="020F0502020204030204" pitchFamily="34" charset="0"/>
              <a:ea typeface="Times New Roman" panose="02020603050405020304" pitchFamily="18" charset="0"/>
              <a:cs typeface="Calibri" panose="020F0502020204030204" pitchFamily="34" charset="0"/>
            </a:endParaRPr>
          </a:p>
          <a:p>
            <a:pPr lvl="1" fontAlgn="base">
              <a:lnSpc>
                <a:spcPts val="2100"/>
              </a:lnSpc>
            </a:pPr>
            <a:r>
              <a:rPr lang="en-IN" sz="5100" b="1" u="sng" dirty="0">
                <a:solidFill>
                  <a:srgbClr val="FF0000"/>
                </a:solidFill>
                <a:effectLst/>
                <a:latin typeface="Calibri" panose="020F0502020204030204" pitchFamily="34" charset="0"/>
                <a:ea typeface="Times New Roman" panose="02020603050405020304" pitchFamily="18" charset="0"/>
                <a:cs typeface="Calibri" panose="020F0502020204030204" pitchFamily="34" charset="0"/>
              </a:rPr>
              <a:t>On demand</a:t>
            </a:r>
            <a:endParaRPr lang="en-IN" sz="5100" b="1" dirty="0">
              <a:solidFill>
                <a:srgbClr val="FF0000"/>
              </a:solidFill>
              <a:effectLst/>
              <a:latin typeface="Calibri" panose="020F0502020204030204" pitchFamily="34" charset="0"/>
              <a:ea typeface="Times New Roman" panose="02020603050405020304" pitchFamily="18" charset="0"/>
              <a:cs typeface="Calibri" panose="020F0502020204030204" pitchFamily="34" charset="0"/>
            </a:endParaRPr>
          </a:p>
          <a:p>
            <a:pPr marL="457200" lvl="1" indent="0" fontAlgn="base">
              <a:lnSpc>
                <a:spcPts val="2100"/>
              </a:lnSpc>
              <a:buNone/>
            </a:pPr>
            <a:r>
              <a:rPr lang="en-IN" sz="5100" b="1" dirty="0">
                <a:solidFill>
                  <a:srgbClr val="FF0000"/>
                </a:solidFill>
                <a:effectLst/>
                <a:latin typeface="Calibri" panose="020F0502020204030204" pitchFamily="34" charset="0"/>
                <a:ea typeface="Times New Roman" panose="02020603050405020304" pitchFamily="18" charset="0"/>
                <a:cs typeface="Calibri" panose="020F0502020204030204" pitchFamily="34" charset="0"/>
              </a:rPr>
              <a:t> </a:t>
            </a:r>
            <a:r>
              <a:rPr lang="en-IN" sz="5100" dirty="0">
                <a:solidFill>
                  <a:srgbClr val="191919"/>
                </a:solidFill>
                <a:effectLst/>
                <a:latin typeface="Calibri" panose="020F0502020204030204" pitchFamily="34" charset="0"/>
                <a:ea typeface="Times New Roman" panose="02020603050405020304" pitchFamily="18" charset="0"/>
                <a:cs typeface="Calibri" panose="020F0502020204030204" pitchFamily="34" charset="0"/>
              </a:rPr>
              <a:t>;.</a:t>
            </a:r>
          </a:p>
          <a:p>
            <a:pPr lvl="1" fontAlgn="base">
              <a:lnSpc>
                <a:spcPts val="2100"/>
              </a:lnSpc>
            </a:pPr>
            <a:r>
              <a:rPr lang="en-IN" sz="5100" b="1" u="sng" dirty="0">
                <a:solidFill>
                  <a:srgbClr val="FF0000"/>
                </a:solidFill>
                <a:effectLst/>
                <a:latin typeface="Calibri" panose="020F0502020204030204" pitchFamily="34" charset="0"/>
                <a:ea typeface="Times New Roman" panose="02020603050405020304" pitchFamily="18" charset="0"/>
                <a:cs typeface="Calibri" panose="020F0502020204030204" pitchFamily="34" charset="0"/>
              </a:rPr>
              <a:t>Data driven</a:t>
            </a:r>
            <a:r>
              <a:rPr lang="en-IN" sz="5100" b="1" dirty="0">
                <a:solidFill>
                  <a:srgbClr val="FF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IN" sz="5100" dirty="0">
              <a:effectLst/>
              <a:latin typeface="Calibri" panose="020F0502020204030204" pitchFamily="34" charset="0"/>
              <a:ea typeface="Times New Roman" panose="02020603050405020304" pitchFamily="18" charset="0"/>
              <a:cs typeface="Calibri" panose="020F0502020204030204" pitchFamily="34" charset="0"/>
            </a:endParaRPr>
          </a:p>
          <a:p>
            <a:pPr marL="457200" lvl="1" indent="0" fontAlgn="base">
              <a:lnSpc>
                <a:spcPts val="2100"/>
              </a:lnSpc>
              <a:buNone/>
            </a:pPr>
            <a:endParaRPr lang="en-IN" sz="3800" dirty="0">
              <a:effectLst/>
              <a:latin typeface="Calibri" panose="020F0502020204030204" pitchFamily="34" charset="0"/>
              <a:ea typeface="Calibri" panose="020F0502020204030204" pitchFamily="34" charset="0"/>
              <a:cs typeface="Times New Roman" panose="02020603050405020304" pitchFamily="18" charset="0"/>
            </a:endParaRPr>
          </a:p>
          <a:p>
            <a:pPr lvl="1" fontAlgn="base">
              <a:lnSpc>
                <a:spcPts val="2100"/>
              </a:lnSpc>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lvl="1" fontAlgn="base">
              <a:lnSpc>
                <a:spcPts val="2100"/>
              </a:lnSpc>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457200" lvl="1" indent="0" fontAlgn="base">
              <a:lnSpc>
                <a:spcPts val="2100"/>
              </a:lnSpc>
              <a:buNone/>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fontAlgn="base">
              <a:lnSpc>
                <a:spcPts val="2100"/>
              </a:lnSpc>
            </a:pPr>
            <a:endParaRPr lang="en-IN" sz="1800" dirty="0">
              <a:effectLst/>
              <a:latin typeface="Times New Roman" panose="02020603050405020304" pitchFamily="18" charset="0"/>
              <a:ea typeface="Times New Roman" panose="02020603050405020304" pitchFamily="18" charset="0"/>
            </a:endParaRPr>
          </a:p>
        </p:txBody>
      </p:sp>
      <p:pic>
        <p:nvPicPr>
          <p:cNvPr id="4" name="Picture 3">
            <a:extLst>
              <a:ext uri="{FF2B5EF4-FFF2-40B4-BE49-F238E27FC236}">
                <a16:creationId xmlns:a16="http://schemas.microsoft.com/office/drawing/2014/main" id="{55EB3D1F-9917-4BA5-916F-8886F23E36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38629" y="498124"/>
            <a:ext cx="5705410" cy="3580100"/>
          </a:xfrm>
          <a:prstGeom prst="rect">
            <a:avLst/>
          </a:prstGeom>
        </p:spPr>
      </p:pic>
    </p:spTree>
    <p:extLst>
      <p:ext uri="{BB962C8B-B14F-4D97-AF65-F5344CB8AC3E}">
        <p14:creationId xmlns:p14="http://schemas.microsoft.com/office/powerpoint/2010/main" val="36989914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837F7D-5BCA-4165-A466-1B21DF2859CB}"/>
              </a:ext>
            </a:extLst>
          </p:cNvPr>
          <p:cNvSpPr txBox="1">
            <a:spLocks/>
          </p:cNvSpPr>
          <p:nvPr/>
        </p:nvSpPr>
        <p:spPr>
          <a:xfrm>
            <a:off x="218984" y="110309"/>
            <a:ext cx="9144000" cy="564394"/>
          </a:xfrm>
          <a:prstGeom prst="rect">
            <a:avLst/>
          </a:prstGeom>
        </p:spPr>
        <p:txBody>
          <a:bodyPr>
            <a:normAutofit/>
          </a:bodyPr>
          <a:lstStyle>
            <a:lvl1pPr algn="ctr" defTabSz="914400" rtl="0" eaLnBrk="1" latinLnBrk="0" hangingPunct="1">
              <a:lnSpc>
                <a:spcPct val="90000"/>
              </a:lnSpc>
              <a:spcBef>
                <a:spcPct val="0"/>
              </a:spcBef>
              <a:buNone/>
              <a:defRPr sz="4400" b="1" kern="1200">
                <a:solidFill>
                  <a:schemeClr val="bg1"/>
                </a:solidFill>
                <a:effectLst>
                  <a:outerShdw dist="76200" dir="2760000" algn="ctr" rotWithShape="0">
                    <a:schemeClr val="tx1">
                      <a:lumMod val="75000"/>
                      <a:lumOff val="25000"/>
                    </a:schemeClr>
                  </a:outerShdw>
                </a:effectLst>
                <a:latin typeface="+mj-lt"/>
                <a:ea typeface="+mj-ea"/>
                <a:cs typeface="+mj-cs"/>
              </a:defRPr>
            </a:lvl1pPr>
          </a:lstStyle>
          <a:p>
            <a:pPr algn="l"/>
            <a:r>
              <a:rPr lang="en-US" sz="3200" u="sng" dirty="0">
                <a:effectLst/>
                <a:latin typeface="Calibri" panose="020F0502020204030204" pitchFamily="34" charset="0"/>
                <a:cs typeface="Times New Roman" panose="02020603050405020304" pitchFamily="18" charset="0"/>
              </a:rPr>
              <a:t>Importance of AWS for Netflix:</a:t>
            </a:r>
            <a:endParaRPr lang="en-IN" sz="3200" dirty="0"/>
          </a:p>
        </p:txBody>
      </p:sp>
      <p:sp>
        <p:nvSpPr>
          <p:cNvPr id="3" name="Subtitle 2">
            <a:extLst>
              <a:ext uri="{FF2B5EF4-FFF2-40B4-BE49-F238E27FC236}">
                <a16:creationId xmlns:a16="http://schemas.microsoft.com/office/drawing/2014/main" id="{F92B37E4-9423-4B00-8B1E-0CA4256B23B7}"/>
              </a:ext>
            </a:extLst>
          </p:cNvPr>
          <p:cNvSpPr txBox="1">
            <a:spLocks/>
          </p:cNvSpPr>
          <p:nvPr/>
        </p:nvSpPr>
        <p:spPr>
          <a:xfrm>
            <a:off x="316637" y="761183"/>
            <a:ext cx="9144000" cy="312945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fontAlgn="base">
              <a:lnSpc>
                <a:spcPts val="2100"/>
              </a:lnSpc>
              <a:buNone/>
            </a:pPr>
            <a:endParaRPr lang="en-IN" sz="1800" dirty="0">
              <a:effectLst/>
              <a:latin typeface="Calibri" panose="020F0502020204030204" pitchFamily="34" charset="0"/>
              <a:ea typeface="Times New Roman" panose="02020603050405020304" pitchFamily="18" charset="0"/>
              <a:cs typeface="Calibri" panose="020F0502020204030204" pitchFamily="34" charset="0"/>
            </a:endParaRPr>
          </a:p>
          <a:p>
            <a:pPr marL="457200" lvl="1" indent="0" fontAlgn="base">
              <a:lnSpc>
                <a:spcPts val="2100"/>
              </a:lnSpc>
              <a:buNone/>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lvl="1" fontAlgn="base">
              <a:lnSpc>
                <a:spcPts val="2100"/>
              </a:lnSpc>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lvl="1" fontAlgn="base">
              <a:lnSpc>
                <a:spcPts val="2100"/>
              </a:lnSpc>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457200" lvl="1" indent="0" fontAlgn="base">
              <a:lnSpc>
                <a:spcPts val="2100"/>
              </a:lnSpc>
              <a:buNone/>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fontAlgn="base">
              <a:lnSpc>
                <a:spcPts val="2100"/>
              </a:lnSpc>
            </a:pPr>
            <a:endParaRPr lang="en-IN" sz="1800" dirty="0">
              <a:effectLst/>
              <a:latin typeface="Times New Roman" panose="02020603050405020304" pitchFamily="18" charset="0"/>
              <a:ea typeface="Times New Roman" panose="02020603050405020304" pitchFamily="18" charset="0"/>
            </a:endParaRPr>
          </a:p>
        </p:txBody>
      </p:sp>
      <p:sp>
        <p:nvSpPr>
          <p:cNvPr id="4" name="Subtitle 2">
            <a:extLst>
              <a:ext uri="{FF2B5EF4-FFF2-40B4-BE49-F238E27FC236}">
                <a16:creationId xmlns:a16="http://schemas.microsoft.com/office/drawing/2014/main" id="{E503D2F4-38F1-4BFF-A08D-1D636BC03A91}"/>
              </a:ext>
            </a:extLst>
          </p:cNvPr>
          <p:cNvSpPr txBox="1">
            <a:spLocks/>
          </p:cNvSpPr>
          <p:nvPr/>
        </p:nvSpPr>
        <p:spPr>
          <a:xfrm>
            <a:off x="218983" y="761183"/>
            <a:ext cx="11579439" cy="576390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fontAlgn="base">
              <a:lnSpc>
                <a:spcPts val="2100"/>
              </a:lnSpc>
              <a:buNone/>
            </a:pPr>
            <a:r>
              <a:rPr lang="en-IN" sz="2000" i="1" dirty="0">
                <a:latin typeface="Bahnschrift Light" panose="020B0502040204020203" pitchFamily="34" charset="0"/>
                <a:ea typeface="Calibri" panose="020F0502020204030204" pitchFamily="34" charset="0"/>
                <a:cs typeface="Times New Roman" panose="02020603050405020304" pitchFamily="18" charset="0"/>
              </a:rPr>
              <a:t>“The world may never had Netflix without AWS”</a:t>
            </a:r>
          </a:p>
          <a:p>
            <a:pPr marL="0" indent="0" algn="ctr" fontAlgn="base">
              <a:lnSpc>
                <a:spcPts val="2100"/>
              </a:lnSpc>
              <a:buNone/>
            </a:pPr>
            <a:endParaRPr lang="en-IN" sz="2000" i="1" dirty="0">
              <a:effectLst/>
              <a:latin typeface="Bahnschrift Light" panose="020B0502040204020203" pitchFamily="34" charset="0"/>
              <a:ea typeface="Calibri" panose="020F0502020204030204" pitchFamily="34" charset="0"/>
              <a:cs typeface="Times New Roman" panose="02020603050405020304" pitchFamily="18" charset="0"/>
            </a:endParaRPr>
          </a:p>
          <a:p>
            <a:pPr lvl="1" fontAlgn="base">
              <a:lnSpc>
                <a:spcPts val="2100"/>
              </a:lnSpc>
            </a:pPr>
            <a:r>
              <a:rPr lang="en-US" sz="1800" b="0" i="0" dirty="0">
                <a:effectLst/>
                <a:latin typeface="Sarala"/>
              </a:rPr>
              <a:t>The AWS Cloud not only offered the greatest ability to scale – something which was critical for a business growing at their pace – but also the greatest portfolio of services.</a:t>
            </a:r>
          </a:p>
          <a:p>
            <a:pPr lvl="1" fontAlgn="base">
              <a:lnSpc>
                <a:spcPts val="2100"/>
              </a:lnSpc>
            </a:pPr>
            <a:endParaRPr lang="en-US" sz="1800" dirty="0">
              <a:latin typeface="Sarala"/>
              <a:ea typeface="Times New Roman" panose="02020603050405020304" pitchFamily="18" charset="0"/>
              <a:cs typeface="Calibri" panose="020F0502020204030204" pitchFamily="34" charset="0"/>
            </a:endParaRPr>
          </a:p>
          <a:p>
            <a:pPr lvl="1" fontAlgn="base">
              <a:lnSpc>
                <a:spcPts val="2100"/>
              </a:lnSpc>
            </a:pPr>
            <a:r>
              <a:rPr lang="en-US" sz="1800" b="0" i="0" dirty="0">
                <a:effectLst/>
                <a:latin typeface="Sarala"/>
              </a:rPr>
              <a:t>Netflix user base has grown about 14 times since 2008 and data volume rise in the same period is second to none.</a:t>
            </a:r>
          </a:p>
          <a:p>
            <a:pPr lvl="1" fontAlgn="base">
              <a:lnSpc>
                <a:spcPts val="2100"/>
              </a:lnSpc>
            </a:pPr>
            <a:endParaRPr lang="en-US" sz="1800" dirty="0">
              <a:latin typeface="Sarala"/>
              <a:ea typeface="Times New Roman" panose="02020603050405020304" pitchFamily="18" charset="0"/>
              <a:cs typeface="Calibri" panose="020F0502020204030204" pitchFamily="34" charset="0"/>
            </a:endParaRPr>
          </a:p>
          <a:p>
            <a:pPr lvl="1" fontAlgn="base">
              <a:lnSpc>
                <a:spcPts val="2100"/>
              </a:lnSpc>
            </a:pPr>
            <a:r>
              <a:rPr lang="en-US" sz="1800" b="0" i="0" dirty="0">
                <a:effectLst/>
                <a:latin typeface="Sarala"/>
              </a:rPr>
              <a:t>Netflix is way ahead than </a:t>
            </a:r>
            <a:r>
              <a:rPr lang="en-US" sz="1800" b="0" i="0" dirty="0" err="1">
                <a:effectLst/>
                <a:latin typeface="Sarala"/>
              </a:rPr>
              <a:t>Youtube</a:t>
            </a:r>
            <a:r>
              <a:rPr lang="en-US" sz="1800" b="0" i="0" dirty="0">
                <a:effectLst/>
                <a:latin typeface="Sarala"/>
              </a:rPr>
              <a:t> and Facebook in terms of data consumption as 15% of total Internet bandwidth available is being used by Netflix, while the number gets bigger in America.</a:t>
            </a:r>
            <a:endParaRPr lang="en-IN" sz="1800" dirty="0">
              <a:effectLst/>
              <a:latin typeface="Calibri" panose="020F0502020204030204" pitchFamily="34" charset="0"/>
              <a:ea typeface="Times New Roman" panose="02020603050405020304" pitchFamily="18" charset="0"/>
              <a:cs typeface="Calibri" panose="020F0502020204030204" pitchFamily="34" charset="0"/>
            </a:endParaRPr>
          </a:p>
          <a:p>
            <a:pPr lvl="1" fontAlgn="base">
              <a:lnSpc>
                <a:spcPts val="2100"/>
              </a:lnSpc>
            </a:pPr>
            <a:endParaRPr lang="en-IN" sz="1800" dirty="0">
              <a:effectLst/>
              <a:latin typeface="Calibri" panose="020F0502020204030204" pitchFamily="34" charset="0"/>
              <a:ea typeface="Times New Roman" panose="02020603050405020304" pitchFamily="18" charset="0"/>
              <a:cs typeface="Calibri" panose="020F0502020204030204" pitchFamily="34" charset="0"/>
            </a:endParaRPr>
          </a:p>
          <a:p>
            <a:pPr marL="457200" lvl="1" indent="0" algn="ctr" fontAlgn="base">
              <a:lnSpc>
                <a:spcPts val="2100"/>
              </a:lnSpc>
              <a:buNone/>
            </a:pP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p>
            <a:pPr marL="457200" lvl="1" indent="0" fontAlgn="base">
              <a:lnSpc>
                <a:spcPts val="2100"/>
              </a:lnSpc>
              <a:buNone/>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lvl="1" fontAlgn="base">
              <a:lnSpc>
                <a:spcPts val="2100"/>
              </a:lnSpc>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457200" lvl="1" indent="0" fontAlgn="base">
              <a:lnSpc>
                <a:spcPts val="2100"/>
              </a:lnSpc>
              <a:buNone/>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fontAlgn="base">
              <a:lnSpc>
                <a:spcPts val="2100"/>
              </a:lnSpc>
            </a:pPr>
            <a:endParaRPr lang="en-IN" sz="1800" dirty="0">
              <a:effectLst/>
              <a:latin typeface="Times New Roman" panose="02020603050405020304" pitchFamily="18" charset="0"/>
              <a:ea typeface="Times New Roman" panose="02020603050405020304" pitchFamily="18" charset="0"/>
            </a:endParaRPr>
          </a:p>
        </p:txBody>
      </p:sp>
      <p:pic>
        <p:nvPicPr>
          <p:cNvPr id="6" name="Picture 5">
            <a:extLst>
              <a:ext uri="{FF2B5EF4-FFF2-40B4-BE49-F238E27FC236}">
                <a16:creationId xmlns:a16="http://schemas.microsoft.com/office/drawing/2014/main" id="{4FFE9540-8241-451E-833F-80AC46CD8C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84371" y="3977119"/>
            <a:ext cx="3488646" cy="1732694"/>
          </a:xfrm>
          <a:prstGeom prst="rect">
            <a:avLst/>
          </a:prstGeom>
        </p:spPr>
      </p:pic>
    </p:spTree>
    <p:extLst>
      <p:ext uri="{BB962C8B-B14F-4D97-AF65-F5344CB8AC3E}">
        <p14:creationId xmlns:p14="http://schemas.microsoft.com/office/powerpoint/2010/main" val="20462390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76074C2-A8F6-415B-BA7F-2B8D7DC6F3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03503" y="37835"/>
            <a:ext cx="6942338" cy="5787081"/>
          </a:xfrm>
          <a:prstGeom prst="rect">
            <a:avLst/>
          </a:prstGeom>
        </p:spPr>
      </p:pic>
    </p:spTree>
    <p:extLst>
      <p:ext uri="{BB962C8B-B14F-4D97-AF65-F5344CB8AC3E}">
        <p14:creationId xmlns:p14="http://schemas.microsoft.com/office/powerpoint/2010/main" val="42215644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FA69519-159A-43E9-97B7-2A1A834E31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532" y="2463291"/>
            <a:ext cx="5877694" cy="3310425"/>
          </a:xfrm>
          <a:prstGeom prst="rect">
            <a:avLst/>
          </a:prstGeom>
        </p:spPr>
      </p:pic>
      <p:pic>
        <p:nvPicPr>
          <p:cNvPr id="5" name="Picture 4">
            <a:extLst>
              <a:ext uri="{FF2B5EF4-FFF2-40B4-BE49-F238E27FC236}">
                <a16:creationId xmlns:a16="http://schemas.microsoft.com/office/drawing/2014/main" id="{93ADC4F9-8BA6-4A47-AA92-C7D09FAC86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2416031"/>
            <a:ext cx="5989468" cy="3322958"/>
          </a:xfrm>
          <a:prstGeom prst="rect">
            <a:avLst/>
          </a:prstGeom>
        </p:spPr>
      </p:pic>
      <p:sp>
        <p:nvSpPr>
          <p:cNvPr id="6" name="Title 1">
            <a:extLst>
              <a:ext uri="{FF2B5EF4-FFF2-40B4-BE49-F238E27FC236}">
                <a16:creationId xmlns:a16="http://schemas.microsoft.com/office/drawing/2014/main" id="{17A60A03-930A-454B-AD2A-74F0295413B3}"/>
              </a:ext>
            </a:extLst>
          </p:cNvPr>
          <p:cNvSpPr txBox="1">
            <a:spLocks/>
          </p:cNvSpPr>
          <p:nvPr/>
        </p:nvSpPr>
        <p:spPr>
          <a:xfrm>
            <a:off x="1038687" y="567149"/>
            <a:ext cx="9419208" cy="1021953"/>
          </a:xfrm>
          <a:prstGeom prst="rect">
            <a:avLst/>
          </a:prstGeom>
        </p:spPr>
        <p:txBody>
          <a:bodyPr>
            <a:normAutofit/>
          </a:bodyPr>
          <a:lstStyle>
            <a:lvl1pPr algn="ctr" defTabSz="914400" rtl="0" eaLnBrk="1" latinLnBrk="0" hangingPunct="1">
              <a:lnSpc>
                <a:spcPct val="90000"/>
              </a:lnSpc>
              <a:spcBef>
                <a:spcPct val="0"/>
              </a:spcBef>
              <a:buNone/>
              <a:defRPr sz="4400" b="1" kern="1200">
                <a:solidFill>
                  <a:schemeClr val="bg1"/>
                </a:solidFill>
                <a:effectLst>
                  <a:outerShdw dist="76200" dir="2760000" algn="ctr" rotWithShape="0">
                    <a:schemeClr val="tx1">
                      <a:lumMod val="75000"/>
                      <a:lumOff val="25000"/>
                    </a:schemeClr>
                  </a:outerShdw>
                </a:effectLst>
                <a:latin typeface="+mj-lt"/>
                <a:ea typeface="+mj-ea"/>
                <a:cs typeface="+mj-cs"/>
              </a:defRPr>
            </a:lvl1pPr>
          </a:lstStyle>
          <a:p>
            <a:r>
              <a:rPr lang="en-IN" sz="5400" dirty="0">
                <a:solidFill>
                  <a:srgbClr val="FF0000"/>
                </a:solidFill>
              </a:rPr>
              <a:t>35% loss in 1 day!!</a:t>
            </a:r>
          </a:p>
        </p:txBody>
      </p:sp>
    </p:spTree>
    <p:extLst>
      <p:ext uri="{BB962C8B-B14F-4D97-AF65-F5344CB8AC3E}">
        <p14:creationId xmlns:p14="http://schemas.microsoft.com/office/powerpoint/2010/main" val="13779379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3381E8-5E47-4DE4-9D3C-3A642D7E63C3}"/>
              </a:ext>
            </a:extLst>
          </p:cNvPr>
          <p:cNvSpPr txBox="1">
            <a:spLocks/>
          </p:cNvSpPr>
          <p:nvPr/>
        </p:nvSpPr>
        <p:spPr>
          <a:xfrm>
            <a:off x="218984" y="277431"/>
            <a:ext cx="9144000" cy="564394"/>
          </a:xfrm>
          <a:prstGeom prst="rect">
            <a:avLst/>
          </a:prstGeom>
        </p:spPr>
        <p:txBody>
          <a:bodyPr>
            <a:normAutofit/>
          </a:bodyPr>
          <a:lstStyle>
            <a:lvl1pPr algn="ctr" defTabSz="914400" rtl="0" eaLnBrk="1" latinLnBrk="0" hangingPunct="1">
              <a:lnSpc>
                <a:spcPct val="90000"/>
              </a:lnSpc>
              <a:spcBef>
                <a:spcPct val="0"/>
              </a:spcBef>
              <a:buNone/>
              <a:defRPr sz="4400" b="1" kern="1200">
                <a:solidFill>
                  <a:schemeClr val="bg1"/>
                </a:solidFill>
                <a:effectLst>
                  <a:outerShdw dist="76200" dir="2760000" algn="ctr" rotWithShape="0">
                    <a:schemeClr val="tx1">
                      <a:lumMod val="75000"/>
                      <a:lumOff val="25000"/>
                    </a:schemeClr>
                  </a:outerShdw>
                </a:effectLst>
                <a:latin typeface="+mj-lt"/>
                <a:ea typeface="+mj-ea"/>
                <a:cs typeface="+mj-cs"/>
              </a:defRPr>
            </a:lvl1pPr>
          </a:lstStyle>
          <a:p>
            <a:pPr algn="l"/>
            <a:r>
              <a:rPr lang="en-US" sz="3200" u="sng" dirty="0">
                <a:effectLst/>
                <a:latin typeface="Calibri" panose="020F0502020204030204" pitchFamily="34" charset="0"/>
                <a:cs typeface="Times New Roman" panose="02020603050405020304" pitchFamily="18" charset="0"/>
              </a:rPr>
              <a:t>D</a:t>
            </a:r>
            <a:r>
              <a:rPr lang="en-IN" sz="3200" u="sng" dirty="0" err="1">
                <a:effectLst/>
                <a:latin typeface="Calibri" panose="020F0502020204030204" pitchFamily="34" charset="0"/>
                <a:cs typeface="Times New Roman" panose="02020603050405020304" pitchFamily="18" charset="0"/>
              </a:rPr>
              <a:t>atabases</a:t>
            </a:r>
            <a:r>
              <a:rPr lang="en-IN" sz="3200" u="sng" dirty="0">
                <a:effectLst/>
                <a:latin typeface="Calibri" panose="020F0502020204030204" pitchFamily="34" charset="0"/>
                <a:cs typeface="Times New Roman" panose="02020603050405020304" pitchFamily="18" charset="0"/>
              </a:rPr>
              <a:t> That Netflix Use:</a:t>
            </a:r>
            <a:endParaRPr lang="en-IN" sz="3200" dirty="0"/>
          </a:p>
        </p:txBody>
      </p:sp>
      <p:sp>
        <p:nvSpPr>
          <p:cNvPr id="3" name="TextBox 2">
            <a:extLst>
              <a:ext uri="{FF2B5EF4-FFF2-40B4-BE49-F238E27FC236}">
                <a16:creationId xmlns:a16="http://schemas.microsoft.com/office/drawing/2014/main" id="{0700565D-DEFE-4362-B3F6-FB9931983138}"/>
              </a:ext>
            </a:extLst>
          </p:cNvPr>
          <p:cNvSpPr txBox="1"/>
          <p:nvPr/>
        </p:nvSpPr>
        <p:spPr>
          <a:xfrm>
            <a:off x="218984" y="841825"/>
            <a:ext cx="11292396" cy="7017306"/>
          </a:xfrm>
          <a:prstGeom prst="rect">
            <a:avLst/>
          </a:prstGeom>
          <a:noFill/>
        </p:spPr>
        <p:txBody>
          <a:bodyPr wrap="square" rtlCol="0" anchor="ctr">
            <a:spAutoFit/>
          </a:bodyPr>
          <a:lstStyle/>
          <a:p>
            <a:pPr marL="285750" indent="-285750">
              <a:buClr>
                <a:schemeClr val="bg1"/>
              </a:buClr>
              <a:buFont typeface="Arial" panose="020B0604020202020204" pitchFamily="34" charset="0"/>
              <a:buChar char="•"/>
            </a:pPr>
            <a:endParaRPr lang="en-US" b="0" i="0" dirty="0">
              <a:solidFill>
                <a:schemeClr val="bg1"/>
              </a:solidFill>
              <a:effectLst/>
              <a:latin typeface="omnes-pro"/>
            </a:endParaRPr>
          </a:p>
          <a:p>
            <a:pPr marL="285750" indent="-285750">
              <a:buClr>
                <a:schemeClr val="bg1"/>
              </a:buClr>
              <a:buFont typeface="Arial" panose="020B0604020202020204" pitchFamily="34" charset="0"/>
              <a:buChar char="•"/>
            </a:pPr>
            <a:endParaRPr lang="en-US" dirty="0">
              <a:solidFill>
                <a:schemeClr val="bg1"/>
              </a:solidFill>
              <a:latin typeface="omnes-pro"/>
            </a:endParaRPr>
          </a:p>
          <a:p>
            <a:pPr marL="285750" indent="-285750">
              <a:buClr>
                <a:schemeClr val="bg1"/>
              </a:buClr>
              <a:buFont typeface="Arial" panose="020B0604020202020204" pitchFamily="34" charset="0"/>
              <a:buChar char="•"/>
            </a:pPr>
            <a:endParaRPr lang="en-US" b="0" i="0" dirty="0">
              <a:solidFill>
                <a:schemeClr val="bg1"/>
              </a:solidFill>
              <a:effectLst/>
              <a:latin typeface="omnes-pro"/>
            </a:endParaRPr>
          </a:p>
          <a:p>
            <a:pPr marL="285750" indent="-285750">
              <a:buClr>
                <a:schemeClr val="bg1"/>
              </a:buClr>
              <a:buFont typeface="Arial" panose="020B0604020202020204" pitchFamily="34" charset="0"/>
              <a:buChar char="•"/>
            </a:pPr>
            <a:r>
              <a:rPr lang="en-US" b="0" i="0" dirty="0">
                <a:solidFill>
                  <a:schemeClr val="bg1"/>
                </a:solidFill>
                <a:effectLst/>
                <a:latin typeface="omnes-pro"/>
              </a:rPr>
              <a:t>Netflix mainly uses three NoSQL tools: </a:t>
            </a:r>
            <a:r>
              <a:rPr lang="en-US" b="0" i="0" dirty="0" err="1">
                <a:solidFill>
                  <a:schemeClr val="bg1"/>
                </a:solidFill>
                <a:effectLst/>
                <a:latin typeface="omnes-pro"/>
              </a:rPr>
              <a:t>SimpleDB</a:t>
            </a:r>
            <a:r>
              <a:rPr lang="en-US" b="0" i="0" dirty="0">
                <a:solidFill>
                  <a:schemeClr val="bg1"/>
                </a:solidFill>
                <a:effectLst/>
                <a:latin typeface="omnes-pro"/>
              </a:rPr>
              <a:t>, HBase and Cassandra.</a:t>
            </a:r>
          </a:p>
          <a:p>
            <a:pPr>
              <a:buClr>
                <a:schemeClr val="bg1"/>
              </a:buClr>
            </a:pPr>
            <a:endParaRPr lang="en-US" b="0" i="0" dirty="0">
              <a:solidFill>
                <a:schemeClr val="bg1"/>
              </a:solidFill>
              <a:effectLst/>
              <a:latin typeface="omnes-pro"/>
            </a:endParaRPr>
          </a:p>
          <a:p>
            <a:pPr marL="285750" indent="-285750">
              <a:buClr>
                <a:schemeClr val="bg1"/>
              </a:buClr>
              <a:buFont typeface="Arial" panose="020B0604020202020204" pitchFamily="34" charset="0"/>
              <a:buChar char="•"/>
            </a:pPr>
            <a:r>
              <a:rPr lang="en-US" dirty="0">
                <a:solidFill>
                  <a:schemeClr val="bg1"/>
                </a:solidFill>
                <a:latin typeface="omnes-pro"/>
              </a:rPr>
              <a:t>Netflix</a:t>
            </a:r>
            <a:r>
              <a:rPr lang="en-US" b="0" i="0" dirty="0">
                <a:solidFill>
                  <a:schemeClr val="bg1"/>
                </a:solidFill>
                <a:effectLst/>
                <a:latin typeface="omnes-pro"/>
              </a:rPr>
              <a:t> Director of Cloud and Systems Infrastructure </a:t>
            </a:r>
            <a:r>
              <a:rPr lang="en-US" b="0" i="0" dirty="0" err="1">
                <a:solidFill>
                  <a:schemeClr val="bg1"/>
                </a:solidFill>
                <a:effectLst/>
                <a:latin typeface="omnes-pro"/>
              </a:rPr>
              <a:t>Yury</a:t>
            </a:r>
            <a:r>
              <a:rPr lang="en-US" b="0" i="0" dirty="0">
                <a:solidFill>
                  <a:schemeClr val="bg1"/>
                </a:solidFill>
                <a:effectLst/>
                <a:latin typeface="omnes-pro"/>
              </a:rPr>
              <a:t> </a:t>
            </a:r>
            <a:r>
              <a:rPr lang="en-US" b="0" i="0" dirty="0" err="1">
                <a:solidFill>
                  <a:schemeClr val="bg1"/>
                </a:solidFill>
                <a:effectLst/>
                <a:latin typeface="omnes-pro"/>
              </a:rPr>
              <a:t>Izrailevsky</a:t>
            </a:r>
            <a:r>
              <a:rPr lang="en-US" b="0" i="0" dirty="0">
                <a:solidFill>
                  <a:schemeClr val="bg1"/>
                </a:solidFill>
                <a:effectLst/>
                <a:latin typeface="omnes-pro"/>
              </a:rPr>
              <a:t> </a:t>
            </a:r>
            <a:r>
              <a:rPr lang="en-US" dirty="0">
                <a:solidFill>
                  <a:schemeClr val="bg1"/>
                </a:solidFill>
                <a:latin typeface="omnes-pro"/>
              </a:rPr>
              <a:t>explains</a:t>
            </a:r>
            <a:r>
              <a:rPr lang="en-US" b="0" i="0" dirty="0">
                <a:solidFill>
                  <a:schemeClr val="bg1"/>
                </a:solidFill>
                <a:effectLst/>
                <a:latin typeface="omnes-pro"/>
              </a:rPr>
              <a:t> how and why Netflix migrated some of its systems to NoSQL. He writes that the learning curve has been steep and re-architecting the company’s systems has been difficult</a:t>
            </a:r>
          </a:p>
          <a:p>
            <a:pPr>
              <a:buClr>
                <a:schemeClr val="bg1"/>
              </a:buClr>
            </a:pPr>
            <a:endParaRPr lang="en-US" b="0" i="0" dirty="0">
              <a:solidFill>
                <a:schemeClr val="bg1"/>
              </a:solidFill>
              <a:effectLst/>
              <a:latin typeface="omnes-pro"/>
            </a:endParaRPr>
          </a:p>
          <a:p>
            <a:pPr marL="285750" indent="-285750">
              <a:buClr>
                <a:schemeClr val="bg1"/>
              </a:buClr>
              <a:buFont typeface="Arial" panose="020B0604020202020204" pitchFamily="34" charset="0"/>
              <a:buChar char="•"/>
            </a:pPr>
            <a:r>
              <a:rPr lang="en-US" b="0" i="0" dirty="0">
                <a:solidFill>
                  <a:schemeClr val="bg1"/>
                </a:solidFill>
                <a:effectLst/>
                <a:latin typeface="omnes-pro"/>
              </a:rPr>
              <a:t> but the scalability, availability and performance advantages of the NoSQL persistence model are evident and are paying for themselves already, and will be central to our long-term cloud strategy.”</a:t>
            </a:r>
          </a:p>
          <a:p>
            <a:pPr marL="285750" indent="-285750">
              <a:buClr>
                <a:schemeClr val="bg1"/>
              </a:buClr>
              <a:buFont typeface="Arial" panose="020B0604020202020204" pitchFamily="34" charset="0"/>
              <a:buChar char="•"/>
            </a:pPr>
            <a:endParaRPr lang="en-US" u="sng" dirty="0">
              <a:solidFill>
                <a:schemeClr val="bg1"/>
              </a:solidFill>
              <a:latin typeface="omnes-pro"/>
            </a:endParaRPr>
          </a:p>
          <a:p>
            <a:pPr lvl="1">
              <a:buClr>
                <a:schemeClr val="bg1"/>
              </a:buClr>
            </a:pPr>
            <a:endParaRPr lang="en-IN" dirty="0">
              <a:solidFill>
                <a:schemeClr val="bg1"/>
              </a:solidFill>
              <a:latin typeface="Calibri" panose="020F0502020204030204" pitchFamily="34" charset="0"/>
              <a:cs typeface="Times New Roman" panose="02020603050405020304" pitchFamily="18" charset="0"/>
            </a:endParaRPr>
          </a:p>
          <a:p>
            <a:pPr>
              <a:buClr>
                <a:schemeClr val="bg1"/>
              </a:buClr>
            </a:pPr>
            <a:endParaRPr lang="en-IN" dirty="0">
              <a:solidFill>
                <a:schemeClr val="bg1"/>
              </a:solidFill>
            </a:endParaRPr>
          </a:p>
          <a:p>
            <a:endParaRPr lang="en-IN" dirty="0"/>
          </a:p>
          <a:p>
            <a:endParaRPr lang="en-IN" dirty="0"/>
          </a:p>
          <a:p>
            <a:endParaRPr lang="en-IN" dirty="0"/>
          </a:p>
          <a:p>
            <a:pPr marL="285750" indent="-285750">
              <a:buFont typeface="Courier New" panose="02070309020205020404" pitchFamily="49" charset="0"/>
              <a:buChar char="o"/>
            </a:pPr>
            <a:endParaRPr lang="en-IN" dirty="0"/>
          </a:p>
          <a:p>
            <a:endParaRPr lang="en-IN" dirty="0">
              <a:solidFill>
                <a:schemeClr val="bg1"/>
              </a:solidFill>
            </a:endParaRPr>
          </a:p>
          <a:p>
            <a:endParaRPr lang="en-IN" dirty="0"/>
          </a:p>
          <a:p>
            <a:endParaRPr lang="en-IN" dirty="0"/>
          </a:p>
          <a:p>
            <a:endParaRPr lang="en-IN" dirty="0"/>
          </a:p>
          <a:p>
            <a:endParaRPr lang="en-IN" dirty="0"/>
          </a:p>
          <a:p>
            <a:endParaRPr lang="en-IN" dirty="0"/>
          </a:p>
          <a:p>
            <a:r>
              <a:rPr lang="en-IN" dirty="0"/>
              <a:t>                                                                                                     </a:t>
            </a:r>
          </a:p>
        </p:txBody>
      </p:sp>
    </p:spTree>
    <p:extLst>
      <p:ext uri="{BB962C8B-B14F-4D97-AF65-F5344CB8AC3E}">
        <p14:creationId xmlns:p14="http://schemas.microsoft.com/office/powerpoint/2010/main" val="229805977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Trebuchet MS">
      <a:majorFont>
        <a:latin typeface="Trebuchet MS" panose="020B0603020202020204"/>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occer-Player-PowerPoint-Template" id="{0E439E6B-3653-B943-A598-781100C7EECC}" vid="{54B4D698-36A8-7841-B36E-9FE962F75CC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Netflix-PowerPoint-Template</Template>
  <TotalTime>1764</TotalTime>
  <Words>2044</Words>
  <Application>Microsoft Office PowerPoint</Application>
  <PresentationFormat>Widescreen</PresentationFormat>
  <Paragraphs>356</Paragraphs>
  <Slides>44</Slides>
  <Notes>23</Notes>
  <HiddenSlides>0</HiddenSlides>
  <MMClips>0</MMClips>
  <ScaleCrop>false</ScaleCrop>
  <HeadingPairs>
    <vt:vector size="6" baseType="variant">
      <vt:variant>
        <vt:lpstr>Fonts Used</vt:lpstr>
      </vt:variant>
      <vt:variant>
        <vt:i4>18</vt:i4>
      </vt:variant>
      <vt:variant>
        <vt:lpstr>Theme</vt:lpstr>
      </vt:variant>
      <vt:variant>
        <vt:i4>1</vt:i4>
      </vt:variant>
      <vt:variant>
        <vt:lpstr>Slide Titles</vt:lpstr>
      </vt:variant>
      <vt:variant>
        <vt:i4>44</vt:i4>
      </vt:variant>
    </vt:vector>
  </HeadingPairs>
  <TitlesOfParts>
    <vt:vector size="63" baseType="lpstr">
      <vt:lpstr>Arial</vt:lpstr>
      <vt:lpstr>Arial Narrow</vt:lpstr>
      <vt:lpstr>Bahnschrift Light</vt:lpstr>
      <vt:lpstr>Book Antiqua</vt:lpstr>
      <vt:lpstr>Calibri</vt:lpstr>
      <vt:lpstr>Courier New</vt:lpstr>
      <vt:lpstr>Merriweather</vt:lpstr>
      <vt:lpstr>Montserrat</vt:lpstr>
      <vt:lpstr>Netflix Sans</vt:lpstr>
      <vt:lpstr>NetflixSansLight</vt:lpstr>
      <vt:lpstr>omnes-pro</vt:lpstr>
      <vt:lpstr>Pacifico</vt:lpstr>
      <vt:lpstr>Roboto</vt:lpstr>
      <vt:lpstr>Sarala</vt:lpstr>
      <vt:lpstr>Times New Roman</vt:lpstr>
      <vt:lpstr>Trebuchet MS</vt:lpstr>
      <vt:lpstr>Whitney SSm A</vt:lpstr>
      <vt:lpstr>Wingdings</vt:lpstr>
      <vt:lpstr>Office Theme</vt:lpstr>
      <vt:lpstr>Case Study: How Netflix Works</vt:lpstr>
      <vt:lpstr>PowerPoint Presentation</vt:lpstr>
      <vt:lpstr>Introduction : </vt:lpstr>
      <vt:lpstr>What is Netflix: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Types of deployments The global network of  Netflix OCAs are deployed in two ways: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Case Study: How Netflix Works</dc:title>
  <dc:creator>Ankush Dey</dc:creator>
  <cp:lastModifiedBy>Ankush Dey</cp:lastModifiedBy>
  <cp:revision>15</cp:revision>
  <dcterms:created xsi:type="dcterms:W3CDTF">2022-04-19T20:23:14Z</dcterms:created>
  <dcterms:modified xsi:type="dcterms:W3CDTF">2022-04-23T03:53:20Z</dcterms:modified>
</cp:coreProperties>
</file>